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6" r:id="rId2"/>
    <p:sldId id="261" r:id="rId3"/>
    <p:sldId id="451" r:id="rId4"/>
    <p:sldId id="453" r:id="rId5"/>
    <p:sldId id="353" r:id="rId6"/>
    <p:sldId id="490" r:id="rId7"/>
    <p:sldId id="491" r:id="rId8"/>
    <p:sldId id="492" r:id="rId9"/>
    <p:sldId id="493" r:id="rId10"/>
    <p:sldId id="495" r:id="rId11"/>
    <p:sldId id="494" r:id="rId12"/>
    <p:sldId id="530" r:id="rId13"/>
    <p:sldId id="531" r:id="rId14"/>
    <p:sldId id="496" r:id="rId15"/>
    <p:sldId id="392" r:id="rId16"/>
    <p:sldId id="438" r:id="rId17"/>
    <p:sldId id="527" r:id="rId18"/>
    <p:sldId id="528" r:id="rId19"/>
    <p:sldId id="394" r:id="rId20"/>
    <p:sldId id="396" r:id="rId21"/>
    <p:sldId id="371" r:id="rId22"/>
    <p:sldId id="354" r:id="rId23"/>
    <p:sldId id="389" r:id="rId24"/>
    <p:sldId id="488" r:id="rId25"/>
    <p:sldId id="537" r:id="rId26"/>
    <p:sldId id="258" r:id="rId27"/>
    <p:sldId id="459" r:id="rId28"/>
    <p:sldId id="460" r:id="rId29"/>
    <p:sldId id="497" r:id="rId30"/>
    <p:sldId id="532" r:id="rId31"/>
    <p:sldId id="498" r:id="rId32"/>
    <p:sldId id="499" r:id="rId33"/>
    <p:sldId id="533" r:id="rId34"/>
    <p:sldId id="500" r:id="rId35"/>
    <p:sldId id="501" r:id="rId36"/>
    <p:sldId id="502" r:id="rId37"/>
    <p:sldId id="534" r:id="rId38"/>
    <p:sldId id="535" r:id="rId39"/>
    <p:sldId id="504" r:id="rId40"/>
    <p:sldId id="505" r:id="rId41"/>
    <p:sldId id="506" r:id="rId42"/>
    <p:sldId id="507" r:id="rId43"/>
    <p:sldId id="508" r:id="rId44"/>
    <p:sldId id="509" r:id="rId45"/>
    <p:sldId id="510" r:id="rId46"/>
    <p:sldId id="511" r:id="rId47"/>
    <p:sldId id="512" r:id="rId48"/>
    <p:sldId id="513" r:id="rId49"/>
    <p:sldId id="514" r:id="rId50"/>
    <p:sldId id="515" r:id="rId51"/>
    <p:sldId id="516" r:id="rId52"/>
    <p:sldId id="517" r:id="rId53"/>
    <p:sldId id="525" r:id="rId54"/>
    <p:sldId id="518" r:id="rId55"/>
    <p:sldId id="519" r:id="rId56"/>
    <p:sldId id="520" r:id="rId57"/>
    <p:sldId id="521" r:id="rId58"/>
    <p:sldId id="522" r:id="rId59"/>
    <p:sldId id="523" r:id="rId60"/>
    <p:sldId id="524" r:id="rId61"/>
    <p:sldId id="529" r:id="rId62"/>
    <p:sldId id="536" r:id="rId63"/>
    <p:sldId id="410" r:id="rId64"/>
    <p:sldId id="44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1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FD0178-915B-4E0E-90AA-7BD6E541ACC2}" v="33" dt="2024-02-23T12:19:10.1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59" autoAdjust="0"/>
    <p:restoredTop sz="94660"/>
  </p:normalViewPr>
  <p:slideViewPr>
    <p:cSldViewPr snapToGrid="0">
      <p:cViewPr varScale="1">
        <p:scale>
          <a:sx n="88" d="100"/>
          <a:sy n="88" d="100"/>
        </p:scale>
        <p:origin x="39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L RAJPUT" userId="0a40653b-3afe-43b3-971b-6eaa5d4a7799" providerId="ADAL" clId="{86FD0178-915B-4E0E-90AA-7BD6E541ACC2}"/>
    <pc:docChg chg="undo custSel addSld modSld">
      <pc:chgData name="ANIL RAJPUT" userId="0a40653b-3afe-43b3-971b-6eaa5d4a7799" providerId="ADAL" clId="{86FD0178-915B-4E0E-90AA-7BD6E541ACC2}" dt="2024-02-23T12:25:43.306" v="1028" actId="1076"/>
      <pc:docMkLst>
        <pc:docMk/>
      </pc:docMkLst>
      <pc:sldChg chg="addSp delSp modSp mod">
        <pc:chgData name="ANIL RAJPUT" userId="0a40653b-3afe-43b3-971b-6eaa5d4a7799" providerId="ADAL" clId="{86FD0178-915B-4E0E-90AA-7BD6E541ACC2}" dt="2024-02-23T10:24:03.946" v="758" actId="1076"/>
        <pc:sldMkLst>
          <pc:docMk/>
          <pc:sldMk cId="1753084007" sldId="256"/>
        </pc:sldMkLst>
        <pc:spChg chg="mod">
          <ac:chgData name="ANIL RAJPUT" userId="0a40653b-3afe-43b3-971b-6eaa5d4a7799" providerId="ADAL" clId="{86FD0178-915B-4E0E-90AA-7BD6E541ACC2}" dt="2024-02-23T10:24:03.946" v="758" actId="1076"/>
          <ac:spMkLst>
            <pc:docMk/>
            <pc:sldMk cId="1753084007" sldId="256"/>
            <ac:spMk id="5" creationId="{F8A6EF5A-500E-8B23-DBC7-B4D53F40E87D}"/>
          </ac:spMkLst>
        </pc:spChg>
        <pc:spChg chg="add mod">
          <ac:chgData name="ANIL RAJPUT" userId="0a40653b-3afe-43b3-971b-6eaa5d4a7799" providerId="ADAL" clId="{86FD0178-915B-4E0E-90AA-7BD6E541ACC2}" dt="2024-02-23T10:17:44.808" v="738" actId="1076"/>
          <ac:spMkLst>
            <pc:docMk/>
            <pc:sldMk cId="1753084007" sldId="256"/>
            <ac:spMk id="10" creationId="{E8BD212A-7615-4169-0BBE-9169FDACE188}"/>
          </ac:spMkLst>
        </pc:spChg>
        <pc:spChg chg="add mod">
          <ac:chgData name="ANIL RAJPUT" userId="0a40653b-3afe-43b3-971b-6eaa5d4a7799" providerId="ADAL" clId="{86FD0178-915B-4E0E-90AA-7BD6E541ACC2}" dt="2024-02-23T10:17:56.290" v="741" actId="122"/>
          <ac:spMkLst>
            <pc:docMk/>
            <pc:sldMk cId="1753084007" sldId="256"/>
            <ac:spMk id="11" creationId="{2BF6F94A-B738-0A46-FFA6-A2F59B32B7CF}"/>
          </ac:spMkLst>
        </pc:spChg>
        <pc:spChg chg="add mod">
          <ac:chgData name="ANIL RAJPUT" userId="0a40653b-3afe-43b3-971b-6eaa5d4a7799" providerId="ADAL" clId="{86FD0178-915B-4E0E-90AA-7BD6E541ACC2}" dt="2024-02-23T10:17:51.675" v="740" actId="122"/>
          <ac:spMkLst>
            <pc:docMk/>
            <pc:sldMk cId="1753084007" sldId="256"/>
            <ac:spMk id="12" creationId="{4731B2B9-2AD8-B924-0A78-CF445CA76284}"/>
          </ac:spMkLst>
        </pc:spChg>
        <pc:spChg chg="add mod">
          <ac:chgData name="ANIL RAJPUT" userId="0a40653b-3afe-43b3-971b-6eaa5d4a7799" providerId="ADAL" clId="{86FD0178-915B-4E0E-90AA-7BD6E541ACC2}" dt="2024-02-23T10:23:38.714" v="755" actId="1076"/>
          <ac:spMkLst>
            <pc:docMk/>
            <pc:sldMk cId="1753084007" sldId="256"/>
            <ac:spMk id="13" creationId="{E8ABB4F1-8829-E363-9083-F53CEA4D71DD}"/>
          </ac:spMkLst>
        </pc:spChg>
        <pc:picChg chg="add mod">
          <ac:chgData name="ANIL RAJPUT" userId="0a40653b-3afe-43b3-971b-6eaa5d4a7799" providerId="ADAL" clId="{86FD0178-915B-4E0E-90AA-7BD6E541ACC2}" dt="2024-02-23T07:20:30.519" v="1"/>
          <ac:picMkLst>
            <pc:docMk/>
            <pc:sldMk cId="1753084007" sldId="256"/>
            <ac:picMk id="6" creationId="{D9A0F2CD-24B1-DF9D-7918-B57C6C5ED1E7}"/>
          </ac:picMkLst>
        </pc:picChg>
        <pc:picChg chg="add del mod">
          <ac:chgData name="ANIL RAJPUT" userId="0a40653b-3afe-43b3-971b-6eaa5d4a7799" providerId="ADAL" clId="{86FD0178-915B-4E0E-90AA-7BD6E541ACC2}" dt="2024-02-23T07:23:16.531" v="14" actId="478"/>
          <ac:picMkLst>
            <pc:docMk/>
            <pc:sldMk cId="1753084007" sldId="256"/>
            <ac:picMk id="7" creationId="{D7294F1E-48E4-E01D-AAB9-9F48C6542A9F}"/>
          </ac:picMkLst>
        </pc:picChg>
        <pc:picChg chg="add mod ord modCrop">
          <ac:chgData name="ANIL RAJPUT" userId="0a40653b-3afe-43b3-971b-6eaa5d4a7799" providerId="ADAL" clId="{86FD0178-915B-4E0E-90AA-7BD6E541ACC2}" dt="2024-02-23T10:17:15.427" v="735" actId="1036"/>
          <ac:picMkLst>
            <pc:docMk/>
            <pc:sldMk cId="1753084007" sldId="256"/>
            <ac:picMk id="9" creationId="{9C8B9D29-6536-94B1-8992-B7FCD1AFF0B4}"/>
          </ac:picMkLst>
        </pc:picChg>
        <pc:picChg chg="add del mod">
          <ac:chgData name="ANIL RAJPUT" userId="0a40653b-3afe-43b3-971b-6eaa5d4a7799" providerId="ADAL" clId="{86FD0178-915B-4E0E-90AA-7BD6E541ACC2}" dt="2024-02-23T07:36:31.676" v="618" actId="478"/>
          <ac:picMkLst>
            <pc:docMk/>
            <pc:sldMk cId="1753084007" sldId="256"/>
            <ac:picMk id="14" creationId="{6C34FFB4-026B-9AA7-B40C-317A32C1B537}"/>
          </ac:picMkLst>
        </pc:picChg>
        <pc:picChg chg="add mod modCrop">
          <ac:chgData name="ANIL RAJPUT" userId="0a40653b-3afe-43b3-971b-6eaa5d4a7799" providerId="ADAL" clId="{86FD0178-915B-4E0E-90AA-7BD6E541ACC2}" dt="2024-02-23T10:16:50.044" v="730" actId="1076"/>
          <ac:picMkLst>
            <pc:docMk/>
            <pc:sldMk cId="1753084007" sldId="256"/>
            <ac:picMk id="16" creationId="{515538E4-8EA6-D755-261F-839DF62AA20C}"/>
          </ac:picMkLst>
        </pc:picChg>
      </pc:sldChg>
      <pc:sldChg chg="addSp modSp new mod">
        <pc:chgData name="ANIL RAJPUT" userId="0a40653b-3afe-43b3-971b-6eaa5d4a7799" providerId="ADAL" clId="{86FD0178-915B-4E0E-90AA-7BD6E541ACC2}" dt="2024-02-23T12:23:24.277" v="1020" actId="20577"/>
        <pc:sldMkLst>
          <pc:docMk/>
          <pc:sldMk cId="926299614" sldId="257"/>
        </pc:sldMkLst>
        <pc:spChg chg="add mod">
          <ac:chgData name="ANIL RAJPUT" userId="0a40653b-3afe-43b3-971b-6eaa5d4a7799" providerId="ADAL" clId="{86FD0178-915B-4E0E-90AA-7BD6E541ACC2}" dt="2024-02-23T12:23:24.277" v="1020" actId="20577"/>
          <ac:spMkLst>
            <pc:docMk/>
            <pc:sldMk cId="926299614" sldId="257"/>
            <ac:spMk id="2" creationId="{B198F770-29A4-1AFE-20B8-C1B41620FC1A}"/>
          </ac:spMkLst>
        </pc:spChg>
        <pc:spChg chg="add mod">
          <ac:chgData name="ANIL RAJPUT" userId="0a40653b-3afe-43b3-971b-6eaa5d4a7799" providerId="ADAL" clId="{86FD0178-915B-4E0E-90AA-7BD6E541ACC2}" dt="2024-02-23T10:36:03.690" v="959" actId="255"/>
          <ac:spMkLst>
            <pc:docMk/>
            <pc:sldMk cId="926299614" sldId="257"/>
            <ac:spMk id="3" creationId="{2EAB03B3-C950-F223-F492-B9FC134747D8}"/>
          </ac:spMkLst>
        </pc:spChg>
      </pc:sldChg>
      <pc:sldChg chg="addSp modSp new mod">
        <pc:chgData name="ANIL RAJPUT" userId="0a40653b-3afe-43b3-971b-6eaa5d4a7799" providerId="ADAL" clId="{86FD0178-915B-4E0E-90AA-7BD6E541ACC2}" dt="2024-02-23T12:20:23.821" v="1014" actId="1035"/>
        <pc:sldMkLst>
          <pc:docMk/>
          <pc:sldMk cId="651075634" sldId="258"/>
        </pc:sldMkLst>
        <pc:spChg chg="add mod">
          <ac:chgData name="ANIL RAJPUT" userId="0a40653b-3afe-43b3-971b-6eaa5d4a7799" providerId="ADAL" clId="{86FD0178-915B-4E0E-90AA-7BD6E541ACC2}" dt="2024-02-23T10:36:15.642" v="960" actId="1076"/>
          <ac:spMkLst>
            <pc:docMk/>
            <pc:sldMk cId="651075634" sldId="258"/>
            <ac:spMk id="3" creationId="{6847F64F-F145-A5DA-9EF1-805DF2B13574}"/>
          </ac:spMkLst>
        </pc:spChg>
        <pc:spChg chg="add mod">
          <ac:chgData name="ANIL RAJPUT" userId="0a40653b-3afe-43b3-971b-6eaa5d4a7799" providerId="ADAL" clId="{86FD0178-915B-4E0E-90AA-7BD6E541ACC2}" dt="2024-02-23T12:18:59.775" v="998" actId="1076"/>
          <ac:spMkLst>
            <pc:docMk/>
            <pc:sldMk cId="651075634" sldId="258"/>
            <ac:spMk id="5" creationId="{8BFA702E-C9AC-818A-80AE-A64E808EE6E3}"/>
          </ac:spMkLst>
        </pc:spChg>
        <pc:spChg chg="add mod">
          <ac:chgData name="ANIL RAJPUT" userId="0a40653b-3afe-43b3-971b-6eaa5d4a7799" providerId="ADAL" clId="{86FD0178-915B-4E0E-90AA-7BD6E541ACC2}" dt="2024-02-23T12:20:23.821" v="1014" actId="1035"/>
          <ac:spMkLst>
            <pc:docMk/>
            <pc:sldMk cId="651075634" sldId="258"/>
            <ac:spMk id="10" creationId="{132AA2D1-24E4-CB7D-68E5-3946AE3F6D58}"/>
          </ac:spMkLst>
        </pc:spChg>
        <pc:picChg chg="add mod">
          <ac:chgData name="ANIL RAJPUT" userId="0a40653b-3afe-43b3-971b-6eaa5d4a7799" providerId="ADAL" clId="{86FD0178-915B-4E0E-90AA-7BD6E541ACC2}" dt="2024-02-23T12:18:55.891" v="997" actId="1076"/>
          <ac:picMkLst>
            <pc:docMk/>
            <pc:sldMk cId="651075634" sldId="258"/>
            <ac:picMk id="7" creationId="{345E28BF-A117-A725-355C-3CB73A586F04}"/>
          </ac:picMkLst>
        </pc:picChg>
        <pc:picChg chg="add mod">
          <ac:chgData name="ANIL RAJPUT" userId="0a40653b-3afe-43b3-971b-6eaa5d4a7799" providerId="ADAL" clId="{86FD0178-915B-4E0E-90AA-7BD6E541ACC2}" dt="2024-02-23T12:19:02.008" v="999" actId="1076"/>
          <ac:picMkLst>
            <pc:docMk/>
            <pc:sldMk cId="651075634" sldId="258"/>
            <ac:picMk id="9" creationId="{99C1F36D-1CF9-6B51-0E6C-428078E28B0F}"/>
          </ac:picMkLst>
        </pc:picChg>
        <pc:cxnChg chg="add mod">
          <ac:chgData name="ANIL RAJPUT" userId="0a40653b-3afe-43b3-971b-6eaa5d4a7799" providerId="ADAL" clId="{86FD0178-915B-4E0E-90AA-7BD6E541ACC2}" dt="2024-02-23T12:20:09.639" v="1013" actId="692"/>
          <ac:cxnSpMkLst>
            <pc:docMk/>
            <pc:sldMk cId="651075634" sldId="258"/>
            <ac:cxnSpMk id="12" creationId="{9F1684D6-6178-B4C4-FBA4-C2EE385441ED}"/>
          </ac:cxnSpMkLst>
        </pc:cxnChg>
      </pc:sldChg>
      <pc:sldChg chg="new">
        <pc:chgData name="ANIL RAJPUT" userId="0a40653b-3afe-43b3-971b-6eaa5d4a7799" providerId="ADAL" clId="{86FD0178-915B-4E0E-90AA-7BD6E541ACC2}" dt="2024-02-23T12:20:51.668" v="1015" actId="680"/>
        <pc:sldMkLst>
          <pc:docMk/>
          <pc:sldMk cId="2026562334" sldId="259"/>
        </pc:sldMkLst>
      </pc:sldChg>
      <pc:sldChg chg="addSp delSp modSp new mod">
        <pc:chgData name="ANIL RAJPUT" userId="0a40653b-3afe-43b3-971b-6eaa5d4a7799" providerId="ADAL" clId="{86FD0178-915B-4E0E-90AA-7BD6E541ACC2}" dt="2024-02-23T12:25:43.306" v="1028" actId="1076"/>
        <pc:sldMkLst>
          <pc:docMk/>
          <pc:sldMk cId="2282899054" sldId="260"/>
        </pc:sldMkLst>
        <pc:spChg chg="add del">
          <ac:chgData name="ANIL RAJPUT" userId="0a40653b-3afe-43b3-971b-6eaa5d4a7799" providerId="ADAL" clId="{86FD0178-915B-4E0E-90AA-7BD6E541ACC2}" dt="2024-02-23T12:25:24.290" v="1023" actId="22"/>
          <ac:spMkLst>
            <pc:docMk/>
            <pc:sldMk cId="2282899054" sldId="260"/>
            <ac:spMk id="3" creationId="{15F2C91A-DC5F-AC4F-E258-42123273E873}"/>
          </ac:spMkLst>
        </pc:spChg>
        <pc:spChg chg="add mod">
          <ac:chgData name="ANIL RAJPUT" userId="0a40653b-3afe-43b3-971b-6eaa5d4a7799" providerId="ADAL" clId="{86FD0178-915B-4E0E-90AA-7BD6E541ACC2}" dt="2024-02-23T12:25:43.306" v="1028" actId="1076"/>
          <ac:spMkLst>
            <pc:docMk/>
            <pc:sldMk cId="2282899054" sldId="260"/>
            <ac:spMk id="5" creationId="{C9BA82E5-E007-9CD8-4967-8AF4D2615857}"/>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2F0CAB-FD0C-44FE-83AD-E4125607DB44}" type="datetimeFigureOut">
              <a:rPr lang="en-IN" smtClean="0"/>
              <a:t>22-03-2025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23643F-D712-41AD-8FF3-DBD37E03FA69}" type="slidenum">
              <a:rPr lang="en-IN" smtClean="0"/>
              <a:t>‹#›</a:t>
            </a:fld>
            <a:endParaRPr lang="en-IN"/>
          </a:p>
        </p:txBody>
      </p:sp>
    </p:spTree>
    <p:extLst>
      <p:ext uri="{BB962C8B-B14F-4D97-AF65-F5344CB8AC3E}">
        <p14:creationId xmlns:p14="http://schemas.microsoft.com/office/powerpoint/2010/main" val="813128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FD774BC-DF5A-4CEE-8305-9FFEDD76AB75}" type="datetime1">
              <a:rPr lang="en-IN" smtClean="0"/>
              <a:t>22-03-2025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3C36B5-B49D-41F4-B8B3-802757215F5C}" type="slidenum">
              <a:rPr lang="en-IN" smtClean="0"/>
              <a:t>‹#›</a:t>
            </a:fld>
            <a:endParaRPr lang="en-IN"/>
          </a:p>
        </p:txBody>
      </p:sp>
    </p:spTree>
    <p:extLst>
      <p:ext uri="{BB962C8B-B14F-4D97-AF65-F5344CB8AC3E}">
        <p14:creationId xmlns:p14="http://schemas.microsoft.com/office/powerpoint/2010/main" val="2022611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0B471C5-35EC-4CFB-8689-C95E41B2A4A9}" type="datetime1">
              <a:rPr lang="en-IN" smtClean="0"/>
              <a:t>22-03-2025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3C36B5-B49D-41F4-B8B3-802757215F5C}" type="slidenum">
              <a:rPr lang="en-IN" smtClean="0"/>
              <a:t>‹#›</a:t>
            </a:fld>
            <a:endParaRPr lang="en-IN"/>
          </a:p>
        </p:txBody>
      </p:sp>
    </p:spTree>
    <p:extLst>
      <p:ext uri="{BB962C8B-B14F-4D97-AF65-F5344CB8AC3E}">
        <p14:creationId xmlns:p14="http://schemas.microsoft.com/office/powerpoint/2010/main" val="402329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D078D26-8A8B-45E3-A654-B9F70DFABFD3}" type="datetime1">
              <a:rPr lang="en-IN" smtClean="0"/>
              <a:t>22-03-2025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3C36B5-B49D-41F4-B8B3-802757215F5C}" type="slidenum">
              <a:rPr lang="en-IN" smtClean="0"/>
              <a:t>‹#›</a:t>
            </a:fld>
            <a:endParaRPr lang="en-IN"/>
          </a:p>
        </p:txBody>
      </p:sp>
    </p:spTree>
    <p:extLst>
      <p:ext uri="{BB962C8B-B14F-4D97-AF65-F5344CB8AC3E}">
        <p14:creationId xmlns:p14="http://schemas.microsoft.com/office/powerpoint/2010/main" val="1903105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F574D95-611B-4E5F-8AF8-6D7F7AF861BF}" type="datetime1">
              <a:rPr lang="en-IN" smtClean="0"/>
              <a:t>22-03-2025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3C36B5-B49D-41F4-B8B3-802757215F5C}" type="slidenum">
              <a:rPr lang="en-IN" smtClean="0"/>
              <a:t>‹#›</a:t>
            </a:fld>
            <a:endParaRPr lang="en-IN"/>
          </a:p>
        </p:txBody>
      </p:sp>
    </p:spTree>
    <p:extLst>
      <p:ext uri="{BB962C8B-B14F-4D97-AF65-F5344CB8AC3E}">
        <p14:creationId xmlns:p14="http://schemas.microsoft.com/office/powerpoint/2010/main" val="1561452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5353709-0E55-4A63-8CE6-2AD551C5B5FE}" type="datetime1">
              <a:rPr lang="en-IN" smtClean="0"/>
              <a:t>22-03-2025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3C36B5-B49D-41F4-B8B3-802757215F5C}" type="slidenum">
              <a:rPr lang="en-IN" smtClean="0"/>
              <a:t>‹#›</a:t>
            </a:fld>
            <a:endParaRPr lang="en-IN"/>
          </a:p>
        </p:txBody>
      </p:sp>
    </p:spTree>
    <p:extLst>
      <p:ext uri="{BB962C8B-B14F-4D97-AF65-F5344CB8AC3E}">
        <p14:creationId xmlns:p14="http://schemas.microsoft.com/office/powerpoint/2010/main" val="1279656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69C80DE-0A1D-4B09-8722-15983F925ADE}" type="datetime1">
              <a:rPr lang="en-IN" smtClean="0"/>
              <a:t>22-03-2025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3C36B5-B49D-41F4-B8B3-802757215F5C}" type="slidenum">
              <a:rPr lang="en-IN" smtClean="0"/>
              <a:t>‹#›</a:t>
            </a:fld>
            <a:endParaRPr lang="en-IN"/>
          </a:p>
        </p:txBody>
      </p:sp>
    </p:spTree>
    <p:extLst>
      <p:ext uri="{BB962C8B-B14F-4D97-AF65-F5344CB8AC3E}">
        <p14:creationId xmlns:p14="http://schemas.microsoft.com/office/powerpoint/2010/main" val="3327470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AB40B05C-4398-4585-BCA0-4BB62968D706}" type="datetime1">
              <a:rPr lang="en-IN" smtClean="0"/>
              <a:t>22-03-2025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43C36B5-B49D-41F4-B8B3-802757215F5C}" type="slidenum">
              <a:rPr lang="en-IN" smtClean="0"/>
              <a:t>‹#›</a:t>
            </a:fld>
            <a:endParaRPr lang="en-IN"/>
          </a:p>
        </p:txBody>
      </p:sp>
    </p:spTree>
    <p:extLst>
      <p:ext uri="{BB962C8B-B14F-4D97-AF65-F5344CB8AC3E}">
        <p14:creationId xmlns:p14="http://schemas.microsoft.com/office/powerpoint/2010/main" val="2436073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A2E10C0A-7BBA-400E-9517-51941309A44E}" type="datetime1">
              <a:rPr lang="en-IN" smtClean="0"/>
              <a:t>22-03-2025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43C36B5-B49D-41F4-B8B3-802757215F5C}" type="slidenum">
              <a:rPr lang="en-IN" smtClean="0"/>
              <a:t>‹#›</a:t>
            </a:fld>
            <a:endParaRPr lang="en-IN"/>
          </a:p>
        </p:txBody>
      </p:sp>
    </p:spTree>
    <p:extLst>
      <p:ext uri="{BB962C8B-B14F-4D97-AF65-F5344CB8AC3E}">
        <p14:creationId xmlns:p14="http://schemas.microsoft.com/office/powerpoint/2010/main" val="3004049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B28D1A-187A-4DA5-B06D-7D3BD279A4E4}" type="datetime1">
              <a:rPr lang="en-IN" smtClean="0"/>
              <a:t>22-03-2025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43C36B5-B49D-41F4-B8B3-802757215F5C}" type="slidenum">
              <a:rPr lang="en-IN" smtClean="0"/>
              <a:t>‹#›</a:t>
            </a:fld>
            <a:endParaRPr lang="en-IN"/>
          </a:p>
        </p:txBody>
      </p:sp>
    </p:spTree>
    <p:extLst>
      <p:ext uri="{BB962C8B-B14F-4D97-AF65-F5344CB8AC3E}">
        <p14:creationId xmlns:p14="http://schemas.microsoft.com/office/powerpoint/2010/main" val="439818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D7595BD-6936-4CD3-A17F-27E9096EDDDD}" type="datetime1">
              <a:rPr lang="en-IN" smtClean="0"/>
              <a:t>22-03-2025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3C36B5-B49D-41F4-B8B3-802757215F5C}" type="slidenum">
              <a:rPr lang="en-IN" smtClean="0"/>
              <a:t>‹#›</a:t>
            </a:fld>
            <a:endParaRPr lang="en-IN"/>
          </a:p>
        </p:txBody>
      </p:sp>
    </p:spTree>
    <p:extLst>
      <p:ext uri="{BB962C8B-B14F-4D97-AF65-F5344CB8AC3E}">
        <p14:creationId xmlns:p14="http://schemas.microsoft.com/office/powerpoint/2010/main" val="2133737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59FFACF-68BB-4629-AF2A-9005E7AA08C8}" type="datetime1">
              <a:rPr lang="en-IN" smtClean="0"/>
              <a:t>22-03-2025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3C36B5-B49D-41F4-B8B3-802757215F5C}" type="slidenum">
              <a:rPr lang="en-IN" smtClean="0"/>
              <a:t>‹#›</a:t>
            </a:fld>
            <a:endParaRPr lang="en-IN"/>
          </a:p>
        </p:txBody>
      </p:sp>
    </p:spTree>
    <p:extLst>
      <p:ext uri="{BB962C8B-B14F-4D97-AF65-F5344CB8AC3E}">
        <p14:creationId xmlns:p14="http://schemas.microsoft.com/office/powerpoint/2010/main" val="3603837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BAA33D-1AA4-45B6-A6E3-A801B1BC2DFA}" type="datetime1">
              <a:rPr lang="en-IN" smtClean="0"/>
              <a:t>22-03-2025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3C36B5-B49D-41F4-B8B3-802757215F5C}" type="slidenum">
              <a:rPr lang="en-IN" smtClean="0"/>
              <a:t>‹#›</a:t>
            </a:fld>
            <a:endParaRPr lang="en-IN"/>
          </a:p>
        </p:txBody>
      </p:sp>
    </p:spTree>
    <p:extLst>
      <p:ext uri="{BB962C8B-B14F-4D97-AF65-F5344CB8AC3E}">
        <p14:creationId xmlns:p14="http://schemas.microsoft.com/office/powerpoint/2010/main" val="41534592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58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2.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27.png"/><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4.wmf"/><Relationship Id="rId5" Type="http://schemas.openxmlformats.org/officeDocument/2006/relationships/oleObject" Target="../embeddings/oleObject2.bin"/><Relationship Id="rId10" Type="http://schemas.openxmlformats.org/officeDocument/2006/relationships/image" Target="../media/image26.wmf"/><Relationship Id="rId4" Type="http://schemas.openxmlformats.org/officeDocument/2006/relationships/image" Target="../media/image28.png"/><Relationship Id="rId9"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logo with text and symbols&#10;&#10;Description automatically generated">
            <a:extLst>
              <a:ext uri="{FF2B5EF4-FFF2-40B4-BE49-F238E27FC236}">
                <a16:creationId xmlns:a16="http://schemas.microsoft.com/office/drawing/2014/main" id="{9C8B9D29-6536-94B1-8992-B7FCD1AFF0B4}"/>
              </a:ext>
            </a:extLst>
          </p:cNvPr>
          <p:cNvPicPr>
            <a:picLocks noChangeAspect="1"/>
          </p:cNvPicPr>
          <p:nvPr/>
        </p:nvPicPr>
        <p:blipFill rotWithShape="1">
          <a:blip r:embed="rId2">
            <a:duotone>
              <a:schemeClr val="bg2">
                <a:shade val="45000"/>
                <a:satMod val="135000"/>
              </a:schemeClr>
              <a:prstClr val="white"/>
            </a:duotone>
            <a:alphaModFix amt="50000"/>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b="19420"/>
          <a:stretch/>
        </p:blipFill>
        <p:spPr>
          <a:xfrm>
            <a:off x="1987832" y="25144"/>
            <a:ext cx="8460000" cy="6817065"/>
          </a:xfrm>
          <a:prstGeom prst="rect">
            <a:avLst/>
          </a:prstGeom>
        </p:spPr>
      </p:pic>
      <p:sp>
        <p:nvSpPr>
          <p:cNvPr id="5" name="TextBox 4">
            <a:extLst>
              <a:ext uri="{FF2B5EF4-FFF2-40B4-BE49-F238E27FC236}">
                <a16:creationId xmlns:a16="http://schemas.microsoft.com/office/drawing/2014/main" id="{F8A6EF5A-500E-8B23-DBC7-B4D53F40E87D}"/>
              </a:ext>
            </a:extLst>
          </p:cNvPr>
          <p:cNvSpPr txBox="1"/>
          <p:nvPr/>
        </p:nvSpPr>
        <p:spPr>
          <a:xfrm>
            <a:off x="2340736" y="564615"/>
            <a:ext cx="7754191" cy="646331"/>
          </a:xfrm>
          <a:prstGeom prst="rect">
            <a:avLst/>
          </a:prstGeom>
          <a:noFill/>
        </p:spPr>
        <p:txBody>
          <a:bodyPr wrap="square">
            <a:spAutoFit/>
          </a:bodyPr>
          <a:lstStyle/>
          <a:p>
            <a:pPr algn="ctr"/>
            <a:r>
              <a:rPr lang="en-IN" sz="3600" b="1" dirty="0">
                <a:solidFill>
                  <a:schemeClr val="tx2">
                    <a:lumMod val="50000"/>
                  </a:schemeClr>
                </a:solidFill>
                <a:latin typeface="Times New Roman" panose="02020603050405020304" pitchFamily="18" charset="0"/>
                <a:cs typeface="Times New Roman" panose="02020603050405020304" pitchFamily="18" charset="0"/>
              </a:rPr>
              <a:t>ECC309: Microwave Engineering Lab</a:t>
            </a:r>
          </a:p>
        </p:txBody>
      </p:sp>
      <p:sp>
        <p:nvSpPr>
          <p:cNvPr id="10" name="TextBox 9">
            <a:extLst>
              <a:ext uri="{FF2B5EF4-FFF2-40B4-BE49-F238E27FC236}">
                <a16:creationId xmlns:a16="http://schemas.microsoft.com/office/drawing/2014/main" id="{E8BD212A-7615-4169-0BBE-9169FDACE188}"/>
              </a:ext>
            </a:extLst>
          </p:cNvPr>
          <p:cNvSpPr txBox="1"/>
          <p:nvPr/>
        </p:nvSpPr>
        <p:spPr>
          <a:xfrm>
            <a:off x="1289196" y="2375318"/>
            <a:ext cx="9857270" cy="1200329"/>
          </a:xfrm>
          <a:prstGeom prst="rect">
            <a:avLst/>
          </a:prstGeom>
          <a:noFill/>
        </p:spPr>
        <p:txBody>
          <a:bodyPr wrap="square" rtlCol="0">
            <a:spAutoFit/>
          </a:bodyPr>
          <a:lstStyle/>
          <a:p>
            <a:pPr algn="ctr"/>
            <a:r>
              <a:rPr lang="en-US" sz="3600" b="1" dirty="0">
                <a:solidFill>
                  <a:srgbClr val="002060"/>
                </a:solidFill>
                <a:latin typeface="Times New Roman" panose="02020603050405020304" pitchFamily="18" charset="0"/>
                <a:cs typeface="Times New Roman" panose="02020603050405020304" pitchFamily="18" charset="0"/>
              </a:rPr>
              <a:t>Design, Simulation, and Analysis of Microstrip Patch Antenna Using HFSS Software </a:t>
            </a:r>
            <a:endParaRPr lang="en-IN" sz="3600" b="1" dirty="0">
              <a:solidFill>
                <a:srgbClr val="00206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BF6F94A-B738-0A46-FFA6-A2F59B32B7CF}"/>
              </a:ext>
            </a:extLst>
          </p:cNvPr>
          <p:cNvSpPr txBox="1"/>
          <p:nvPr/>
        </p:nvSpPr>
        <p:spPr>
          <a:xfrm>
            <a:off x="4664765" y="1672479"/>
            <a:ext cx="2862469" cy="523220"/>
          </a:xfrm>
          <a:prstGeom prst="rect">
            <a:avLst/>
          </a:prstGeom>
          <a:noFill/>
        </p:spPr>
        <p:txBody>
          <a:bodyPr wrap="square" rtlCol="0">
            <a:spAutoFit/>
          </a:bodyPr>
          <a:lstStyle/>
          <a:p>
            <a:pPr algn="ctr"/>
            <a:r>
              <a:rPr lang="en-US" sz="2800" b="1" dirty="0">
                <a:solidFill>
                  <a:srgbClr val="C00000"/>
                </a:solidFill>
              </a:rPr>
              <a:t>Presentation on</a:t>
            </a:r>
            <a:endParaRPr lang="en-IN" sz="2800" b="1" dirty="0">
              <a:solidFill>
                <a:srgbClr val="C00000"/>
              </a:solidFill>
            </a:endParaRPr>
          </a:p>
        </p:txBody>
      </p:sp>
      <p:sp>
        <p:nvSpPr>
          <p:cNvPr id="12" name="TextBox 11">
            <a:extLst>
              <a:ext uri="{FF2B5EF4-FFF2-40B4-BE49-F238E27FC236}">
                <a16:creationId xmlns:a16="http://schemas.microsoft.com/office/drawing/2014/main" id="{4731B2B9-2AD8-B924-0A78-CF445CA76284}"/>
              </a:ext>
            </a:extLst>
          </p:cNvPr>
          <p:cNvSpPr txBox="1"/>
          <p:nvPr/>
        </p:nvSpPr>
        <p:spPr>
          <a:xfrm>
            <a:off x="4664763" y="4292842"/>
            <a:ext cx="2862469" cy="523220"/>
          </a:xfrm>
          <a:prstGeom prst="rect">
            <a:avLst/>
          </a:prstGeom>
          <a:noFill/>
        </p:spPr>
        <p:txBody>
          <a:bodyPr wrap="square" rtlCol="0">
            <a:spAutoFit/>
          </a:bodyPr>
          <a:lstStyle/>
          <a:p>
            <a:pPr algn="ctr"/>
            <a:r>
              <a:rPr lang="en-US" sz="2800" b="1" dirty="0">
                <a:solidFill>
                  <a:srgbClr val="C00000"/>
                </a:solidFill>
              </a:rPr>
              <a:t>Presented by</a:t>
            </a:r>
            <a:endParaRPr lang="en-IN" sz="2800" b="1" dirty="0">
              <a:solidFill>
                <a:srgbClr val="C00000"/>
              </a:solidFill>
            </a:endParaRPr>
          </a:p>
        </p:txBody>
      </p:sp>
      <p:sp>
        <p:nvSpPr>
          <p:cNvPr id="13" name="TextBox 12">
            <a:extLst>
              <a:ext uri="{FF2B5EF4-FFF2-40B4-BE49-F238E27FC236}">
                <a16:creationId xmlns:a16="http://schemas.microsoft.com/office/drawing/2014/main" id="{E8ABB4F1-8829-E363-9083-F53CEA4D71DD}"/>
              </a:ext>
            </a:extLst>
          </p:cNvPr>
          <p:cNvSpPr txBox="1"/>
          <p:nvPr/>
        </p:nvSpPr>
        <p:spPr>
          <a:xfrm>
            <a:off x="2509285" y="4995681"/>
            <a:ext cx="7417094" cy="1384995"/>
          </a:xfrm>
          <a:prstGeom prst="rect">
            <a:avLst/>
          </a:prstGeom>
          <a:noFill/>
        </p:spPr>
        <p:txBody>
          <a:bodyPr wrap="square" rtlCol="0">
            <a:spAutoFit/>
          </a:bodyPr>
          <a:lstStyle/>
          <a:p>
            <a:pPr algn="ctr"/>
            <a:r>
              <a:rPr lang="en-US" sz="2800" b="1" dirty="0">
                <a:solidFill>
                  <a:srgbClr val="7030A0"/>
                </a:solidFill>
                <a:latin typeface="Times New Roman" panose="02020603050405020304" pitchFamily="18" charset="0"/>
                <a:cs typeface="Times New Roman" panose="02020603050405020304" pitchFamily="18" charset="0"/>
              </a:rPr>
              <a:t>Dr. </a:t>
            </a:r>
            <a:r>
              <a:rPr lang="en-US" sz="2800" b="1" dirty="0" err="1" smtClean="0">
                <a:solidFill>
                  <a:srgbClr val="7030A0"/>
                </a:solidFill>
                <a:latin typeface="Times New Roman" panose="02020603050405020304" pitchFamily="18" charset="0"/>
                <a:cs typeface="Times New Roman" panose="02020603050405020304" pitchFamily="18" charset="0"/>
              </a:rPr>
              <a:t>Nibash</a:t>
            </a:r>
            <a:r>
              <a:rPr lang="en-US" sz="2800" b="1" dirty="0" smtClean="0">
                <a:solidFill>
                  <a:srgbClr val="7030A0"/>
                </a:solidFill>
                <a:latin typeface="Times New Roman" panose="02020603050405020304" pitchFamily="18" charset="0"/>
                <a:cs typeface="Times New Roman" panose="02020603050405020304" pitchFamily="18" charset="0"/>
              </a:rPr>
              <a:t> Kumar </a:t>
            </a:r>
            <a:r>
              <a:rPr lang="en-US" sz="2800" b="1" dirty="0" err="1" smtClean="0">
                <a:solidFill>
                  <a:srgbClr val="7030A0"/>
                </a:solidFill>
                <a:latin typeface="Times New Roman" panose="02020603050405020304" pitchFamily="18" charset="0"/>
                <a:cs typeface="Times New Roman" panose="02020603050405020304" pitchFamily="18" charset="0"/>
              </a:rPr>
              <a:t>Sahu</a:t>
            </a:r>
            <a:endParaRPr lang="en-US" sz="2800" b="1" dirty="0">
              <a:solidFill>
                <a:srgbClr val="7030A0"/>
              </a:solidFill>
              <a:latin typeface="Times New Roman" panose="02020603050405020304" pitchFamily="18" charset="0"/>
              <a:cs typeface="Times New Roman" panose="02020603050405020304" pitchFamily="18" charset="0"/>
            </a:endParaRPr>
          </a:p>
          <a:p>
            <a:pPr algn="ctr"/>
            <a:r>
              <a:rPr lang="en-US" sz="2800" b="1" dirty="0">
                <a:solidFill>
                  <a:srgbClr val="7030A0"/>
                </a:solidFill>
                <a:latin typeface="Times New Roman" panose="02020603050405020304" pitchFamily="18" charset="0"/>
                <a:cs typeface="Times New Roman" panose="02020603050405020304" pitchFamily="18" charset="0"/>
              </a:rPr>
              <a:t>Institute Post Doctoral Fellow (IPDF)</a:t>
            </a:r>
          </a:p>
          <a:p>
            <a:pPr algn="ctr"/>
            <a:r>
              <a:rPr lang="en-US" sz="2800" b="1" dirty="0">
                <a:solidFill>
                  <a:srgbClr val="7030A0"/>
                </a:solidFill>
                <a:latin typeface="Times New Roman" panose="02020603050405020304" pitchFamily="18" charset="0"/>
                <a:cs typeface="Times New Roman" panose="02020603050405020304" pitchFamily="18" charset="0"/>
              </a:rPr>
              <a:t>Electronics Engineering, IIT (ISM), Dhanbad</a:t>
            </a:r>
            <a:endParaRPr lang="en-IN" sz="2800" b="1" dirty="0">
              <a:solidFill>
                <a:srgbClr val="7030A0"/>
              </a:solidFill>
              <a:latin typeface="Times New Roman" panose="02020603050405020304" pitchFamily="18" charset="0"/>
              <a:cs typeface="Times New Roman" panose="02020603050405020304" pitchFamily="18" charset="0"/>
            </a:endParaRPr>
          </a:p>
        </p:txBody>
      </p:sp>
      <p:pic>
        <p:nvPicPr>
          <p:cNvPr id="16" name="Picture 15" descr="A logo with text and symbols&#10;&#10;Description automatically generated">
            <a:extLst>
              <a:ext uri="{FF2B5EF4-FFF2-40B4-BE49-F238E27FC236}">
                <a16:creationId xmlns:a16="http://schemas.microsoft.com/office/drawing/2014/main" id="{515538E4-8EA6-D755-261F-839DF62AA20C}"/>
              </a:ext>
            </a:extLst>
          </p:cNvPr>
          <p:cNvPicPr>
            <a:picLocks noChangeAspect="1"/>
          </p:cNvPicPr>
          <p:nvPr/>
        </p:nvPicPr>
        <p:blipFill rotWithShape="1">
          <a:blip r:embed="rId4">
            <a:extLst>
              <a:ext uri="{28A0092B-C50C-407E-A947-70E740481C1C}">
                <a14:useLocalDpi xmlns:a14="http://schemas.microsoft.com/office/drawing/2010/main" val="0"/>
              </a:ext>
            </a:extLst>
          </a:blip>
          <a:srcRect l="11704" r="10819" b="18366"/>
          <a:stretch/>
        </p:blipFill>
        <p:spPr>
          <a:xfrm>
            <a:off x="383502" y="361543"/>
            <a:ext cx="1584000" cy="1669017"/>
          </a:xfrm>
          <a:prstGeom prst="rect">
            <a:avLst/>
          </a:prstGeom>
        </p:spPr>
      </p:pic>
      <p:sp>
        <p:nvSpPr>
          <p:cNvPr id="2" name="Date Placeholder 1"/>
          <p:cNvSpPr>
            <a:spLocks noGrp="1"/>
          </p:cNvSpPr>
          <p:nvPr>
            <p:ph type="dt" sz="half" idx="10"/>
          </p:nvPr>
        </p:nvSpPr>
        <p:spPr/>
        <p:txBody>
          <a:bodyPr/>
          <a:lstStyle/>
          <a:p>
            <a:fld id="{8EA1CD20-3D18-45F2-9B9D-A9A566AEFBBC}" type="datetime1">
              <a:rPr lang="en-IN" smtClean="0"/>
              <a:t>22-03-2025</a:t>
            </a:fld>
            <a:endParaRPr lang="en-IN"/>
          </a:p>
        </p:txBody>
      </p:sp>
      <p:sp>
        <p:nvSpPr>
          <p:cNvPr id="3" name="Slide Number Placeholder 2"/>
          <p:cNvSpPr>
            <a:spLocks noGrp="1"/>
          </p:cNvSpPr>
          <p:nvPr>
            <p:ph type="sldNum" sz="quarter" idx="12"/>
          </p:nvPr>
        </p:nvSpPr>
        <p:spPr/>
        <p:txBody>
          <a:bodyPr/>
          <a:lstStyle/>
          <a:p>
            <a:fld id="{643C36B5-B49D-41F4-B8B3-802757215F5C}" type="slidenum">
              <a:rPr lang="en-IN" smtClean="0"/>
              <a:t>1</a:t>
            </a:fld>
            <a:endParaRPr lang="en-IN"/>
          </a:p>
        </p:txBody>
      </p:sp>
    </p:spTree>
    <p:extLst>
      <p:ext uri="{BB962C8B-B14F-4D97-AF65-F5344CB8AC3E}">
        <p14:creationId xmlns:p14="http://schemas.microsoft.com/office/powerpoint/2010/main" val="175308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02D81-2878-4D2C-BFAF-AA7A4993CD70}" type="slidenum">
              <a:rPr lang="en-US" smtClean="0"/>
              <a:t>10</a:t>
            </a:fld>
            <a:endParaRPr lang="en-US" dirty="0"/>
          </a:p>
        </p:txBody>
      </p:sp>
      <p:sp>
        <p:nvSpPr>
          <p:cNvPr id="3" name="Rectangle 2"/>
          <p:cNvSpPr/>
          <p:nvPr/>
        </p:nvSpPr>
        <p:spPr>
          <a:xfrm rot="10800000" flipV="1">
            <a:off x="2075232" y="351160"/>
            <a:ext cx="8041535" cy="445477"/>
          </a:xfrm>
          <a:prstGeom prst="rect">
            <a:avLst/>
          </a:prstGeom>
          <a:solidFill>
            <a:srgbClr val="7030A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tx1"/>
                </a:solidFill>
                <a:latin typeface="Times New Roman" panose="02020603050405020304" pitchFamily="18" charset="0"/>
                <a:cs typeface="Times New Roman" panose="02020603050405020304" pitchFamily="18" charset="0"/>
              </a:rPr>
              <a:t>                             Output Antenna Parameters  </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4" name="Rectangle 3"/>
          <p:cNvSpPr/>
          <p:nvPr/>
        </p:nvSpPr>
        <p:spPr>
          <a:xfrm>
            <a:off x="198783" y="3991720"/>
            <a:ext cx="11529391" cy="2308324"/>
          </a:xfrm>
          <a:prstGeom prst="rect">
            <a:avLst/>
          </a:prstGeom>
        </p:spPr>
        <p:txBody>
          <a:bodyPr wrap="square">
            <a:spAutoFit/>
          </a:bodyPr>
          <a:lstStyle/>
          <a:p>
            <a:pPr marL="283845" marR="7620" indent="-271780" algn="just">
              <a:spcBef>
                <a:spcPts val="780"/>
              </a:spcBef>
              <a:buFont typeface="Wingdings"/>
              <a:buChar char=""/>
              <a:tabLst>
                <a:tab pos="284480" algn="l"/>
              </a:tabLst>
            </a:pPr>
            <a:r>
              <a:rPr lang="en-US" dirty="0">
                <a:solidFill>
                  <a:srgbClr val="001F5F"/>
                </a:solidFill>
                <a:latin typeface="Calibri"/>
                <a:cs typeface="Calibri"/>
              </a:rPr>
              <a:t>A</a:t>
            </a:r>
            <a:r>
              <a:rPr lang="en-US" spc="-5" dirty="0">
                <a:solidFill>
                  <a:srgbClr val="001F5F"/>
                </a:solidFill>
                <a:latin typeface="Calibri"/>
                <a:cs typeface="Calibri"/>
              </a:rPr>
              <a:t> </a:t>
            </a:r>
            <a:r>
              <a:rPr lang="en-US" dirty="0">
                <a:solidFill>
                  <a:srgbClr val="FF0000"/>
                </a:solidFill>
                <a:latin typeface="Calibri"/>
                <a:cs typeface="Calibri"/>
              </a:rPr>
              <a:t>major</a:t>
            </a:r>
            <a:r>
              <a:rPr lang="en-US" spc="5" dirty="0">
                <a:solidFill>
                  <a:srgbClr val="FF0000"/>
                </a:solidFill>
                <a:latin typeface="Calibri"/>
                <a:cs typeface="Calibri"/>
              </a:rPr>
              <a:t> </a:t>
            </a:r>
            <a:r>
              <a:rPr lang="en-US" spc="-5" dirty="0">
                <a:solidFill>
                  <a:srgbClr val="FF0000"/>
                </a:solidFill>
                <a:latin typeface="Calibri"/>
                <a:cs typeface="Calibri"/>
              </a:rPr>
              <a:t>lobe </a:t>
            </a:r>
            <a:r>
              <a:rPr lang="en-US" spc="-5" dirty="0">
                <a:solidFill>
                  <a:srgbClr val="001F5F"/>
                </a:solidFill>
                <a:latin typeface="Calibri"/>
                <a:cs typeface="Calibri"/>
              </a:rPr>
              <a:t>(also</a:t>
            </a:r>
            <a:r>
              <a:rPr lang="en-US" spc="15" dirty="0">
                <a:solidFill>
                  <a:srgbClr val="001F5F"/>
                </a:solidFill>
                <a:latin typeface="Calibri"/>
                <a:cs typeface="Calibri"/>
              </a:rPr>
              <a:t> </a:t>
            </a:r>
            <a:r>
              <a:rPr lang="en-US" spc="-5" dirty="0">
                <a:solidFill>
                  <a:srgbClr val="001F5F"/>
                </a:solidFill>
                <a:latin typeface="Calibri"/>
                <a:cs typeface="Calibri"/>
              </a:rPr>
              <a:t>called </a:t>
            </a:r>
            <a:r>
              <a:rPr lang="en-US" dirty="0">
                <a:solidFill>
                  <a:srgbClr val="001F5F"/>
                </a:solidFill>
                <a:latin typeface="Calibri"/>
                <a:cs typeface="Calibri"/>
              </a:rPr>
              <a:t>main</a:t>
            </a:r>
            <a:r>
              <a:rPr lang="en-US" spc="25" dirty="0">
                <a:solidFill>
                  <a:srgbClr val="001F5F"/>
                </a:solidFill>
                <a:latin typeface="Calibri"/>
                <a:cs typeface="Calibri"/>
              </a:rPr>
              <a:t> </a:t>
            </a:r>
            <a:r>
              <a:rPr lang="en-US" spc="-5" dirty="0">
                <a:solidFill>
                  <a:srgbClr val="001F5F"/>
                </a:solidFill>
                <a:latin typeface="Calibri"/>
                <a:cs typeface="Calibri"/>
              </a:rPr>
              <a:t>beam)</a:t>
            </a:r>
            <a:r>
              <a:rPr lang="en-US" spc="15" dirty="0">
                <a:solidFill>
                  <a:srgbClr val="001F5F"/>
                </a:solidFill>
                <a:latin typeface="Calibri"/>
                <a:cs typeface="Calibri"/>
              </a:rPr>
              <a:t> </a:t>
            </a:r>
            <a:r>
              <a:rPr lang="en-US" spc="-5" dirty="0">
                <a:solidFill>
                  <a:srgbClr val="001F5F"/>
                </a:solidFill>
                <a:latin typeface="Calibri"/>
                <a:cs typeface="Calibri"/>
              </a:rPr>
              <a:t>is defined</a:t>
            </a:r>
            <a:r>
              <a:rPr lang="en-US" spc="20" dirty="0">
                <a:solidFill>
                  <a:srgbClr val="001F5F"/>
                </a:solidFill>
                <a:latin typeface="Calibri"/>
                <a:cs typeface="Calibri"/>
              </a:rPr>
              <a:t> </a:t>
            </a:r>
            <a:r>
              <a:rPr lang="en-US" spc="-5" dirty="0">
                <a:solidFill>
                  <a:srgbClr val="001F5F"/>
                </a:solidFill>
                <a:latin typeface="Calibri"/>
                <a:cs typeface="Calibri"/>
              </a:rPr>
              <a:t>as “the</a:t>
            </a:r>
            <a:r>
              <a:rPr lang="en-US" spc="25" dirty="0">
                <a:solidFill>
                  <a:srgbClr val="001F5F"/>
                </a:solidFill>
                <a:latin typeface="Calibri"/>
                <a:cs typeface="Calibri"/>
              </a:rPr>
              <a:t> </a:t>
            </a:r>
            <a:r>
              <a:rPr lang="en-US" spc="-10" dirty="0">
                <a:solidFill>
                  <a:srgbClr val="001F5F"/>
                </a:solidFill>
                <a:latin typeface="Calibri"/>
                <a:cs typeface="Calibri"/>
              </a:rPr>
              <a:t>radiation </a:t>
            </a:r>
            <a:r>
              <a:rPr lang="en-US" dirty="0">
                <a:solidFill>
                  <a:srgbClr val="001F5F"/>
                </a:solidFill>
                <a:latin typeface="Calibri"/>
                <a:cs typeface="Calibri"/>
              </a:rPr>
              <a:t>lobe</a:t>
            </a:r>
            <a:r>
              <a:rPr lang="en-US" spc="-5" dirty="0">
                <a:solidFill>
                  <a:srgbClr val="001F5F"/>
                </a:solidFill>
                <a:latin typeface="Calibri"/>
                <a:cs typeface="Calibri"/>
              </a:rPr>
              <a:t> containing </a:t>
            </a:r>
            <a:r>
              <a:rPr lang="en-US" dirty="0">
                <a:solidFill>
                  <a:srgbClr val="001F5F"/>
                </a:solidFill>
                <a:latin typeface="Calibri"/>
                <a:cs typeface="Calibri"/>
              </a:rPr>
              <a:t>the </a:t>
            </a:r>
            <a:r>
              <a:rPr lang="en-US" spc="-390" dirty="0">
                <a:solidFill>
                  <a:srgbClr val="001F5F"/>
                </a:solidFill>
                <a:latin typeface="Calibri"/>
                <a:cs typeface="Calibri"/>
              </a:rPr>
              <a:t> </a:t>
            </a:r>
            <a:r>
              <a:rPr lang="en-US" spc="-10" dirty="0">
                <a:solidFill>
                  <a:srgbClr val="001F5F"/>
                </a:solidFill>
                <a:latin typeface="Calibri"/>
                <a:cs typeface="Calibri"/>
              </a:rPr>
              <a:t>direction</a:t>
            </a:r>
            <a:r>
              <a:rPr lang="en-US" spc="5" dirty="0">
                <a:solidFill>
                  <a:srgbClr val="001F5F"/>
                </a:solidFill>
                <a:latin typeface="Calibri"/>
                <a:cs typeface="Calibri"/>
              </a:rPr>
              <a:t> </a:t>
            </a:r>
            <a:r>
              <a:rPr lang="en-US" dirty="0">
                <a:solidFill>
                  <a:srgbClr val="001F5F"/>
                </a:solidFill>
                <a:latin typeface="Calibri"/>
                <a:cs typeface="Calibri"/>
              </a:rPr>
              <a:t>of</a:t>
            </a:r>
            <a:r>
              <a:rPr lang="en-US" spc="-20" dirty="0">
                <a:solidFill>
                  <a:srgbClr val="001F5F"/>
                </a:solidFill>
                <a:latin typeface="Calibri"/>
                <a:cs typeface="Calibri"/>
              </a:rPr>
              <a:t> </a:t>
            </a:r>
            <a:r>
              <a:rPr lang="en-US" spc="-10" dirty="0">
                <a:solidFill>
                  <a:srgbClr val="001F5F"/>
                </a:solidFill>
                <a:latin typeface="Calibri"/>
                <a:cs typeface="Calibri"/>
              </a:rPr>
              <a:t>maximum</a:t>
            </a:r>
            <a:r>
              <a:rPr lang="en-US" spc="45" dirty="0">
                <a:solidFill>
                  <a:srgbClr val="001F5F"/>
                </a:solidFill>
                <a:latin typeface="Calibri"/>
                <a:cs typeface="Calibri"/>
              </a:rPr>
              <a:t> </a:t>
            </a:r>
            <a:r>
              <a:rPr lang="en-US" spc="-25" dirty="0">
                <a:solidFill>
                  <a:srgbClr val="001F5F"/>
                </a:solidFill>
                <a:latin typeface="Calibri"/>
                <a:cs typeface="Calibri"/>
              </a:rPr>
              <a:t>radiation.”</a:t>
            </a:r>
            <a:endParaRPr lang="en-US" dirty="0">
              <a:latin typeface="Calibri"/>
              <a:cs typeface="Calibri"/>
            </a:endParaRPr>
          </a:p>
          <a:p>
            <a:pPr marL="283845" marR="5080" indent="-271780" algn="just">
              <a:buClr>
                <a:srgbClr val="001F5F"/>
              </a:buClr>
              <a:buFont typeface="Wingdings"/>
              <a:buChar char=""/>
              <a:tabLst>
                <a:tab pos="335915" algn="l"/>
              </a:tabLst>
            </a:pPr>
            <a:r>
              <a:rPr lang="en-US" dirty="0"/>
              <a:t>	</a:t>
            </a:r>
            <a:r>
              <a:rPr lang="en-US" spc="-5" dirty="0">
                <a:solidFill>
                  <a:srgbClr val="001F5F"/>
                </a:solidFill>
                <a:latin typeface="Calibri"/>
                <a:cs typeface="Calibri"/>
              </a:rPr>
              <a:t>In</a:t>
            </a:r>
            <a:r>
              <a:rPr lang="en-US" spc="280" dirty="0">
                <a:solidFill>
                  <a:srgbClr val="001F5F"/>
                </a:solidFill>
                <a:latin typeface="Calibri"/>
                <a:cs typeface="Calibri"/>
              </a:rPr>
              <a:t> </a:t>
            </a:r>
            <a:r>
              <a:rPr lang="en-US" spc="-5" dirty="0">
                <a:solidFill>
                  <a:srgbClr val="001F5F"/>
                </a:solidFill>
                <a:latin typeface="Calibri"/>
                <a:cs typeface="Calibri"/>
              </a:rPr>
              <a:t>some</a:t>
            </a:r>
            <a:r>
              <a:rPr lang="en-US" spc="305" dirty="0">
                <a:solidFill>
                  <a:srgbClr val="001F5F"/>
                </a:solidFill>
                <a:latin typeface="Calibri"/>
                <a:cs typeface="Calibri"/>
              </a:rPr>
              <a:t> </a:t>
            </a:r>
            <a:r>
              <a:rPr lang="en-US" spc="-5" dirty="0">
                <a:solidFill>
                  <a:srgbClr val="001F5F"/>
                </a:solidFill>
                <a:latin typeface="Calibri"/>
                <a:cs typeface="Calibri"/>
              </a:rPr>
              <a:t>antennas,</a:t>
            </a:r>
            <a:r>
              <a:rPr lang="en-US" spc="300" dirty="0">
                <a:solidFill>
                  <a:srgbClr val="001F5F"/>
                </a:solidFill>
                <a:latin typeface="Calibri"/>
                <a:cs typeface="Calibri"/>
              </a:rPr>
              <a:t> </a:t>
            </a:r>
            <a:r>
              <a:rPr lang="en-US" dirty="0">
                <a:solidFill>
                  <a:srgbClr val="001F5F"/>
                </a:solidFill>
                <a:latin typeface="Calibri"/>
                <a:cs typeface="Calibri"/>
              </a:rPr>
              <a:t>such</a:t>
            </a:r>
            <a:r>
              <a:rPr lang="en-US" spc="305" dirty="0">
                <a:solidFill>
                  <a:srgbClr val="001F5F"/>
                </a:solidFill>
                <a:latin typeface="Calibri"/>
                <a:cs typeface="Calibri"/>
              </a:rPr>
              <a:t> </a:t>
            </a:r>
            <a:r>
              <a:rPr lang="en-US" spc="-5" dirty="0">
                <a:solidFill>
                  <a:srgbClr val="001F5F"/>
                </a:solidFill>
                <a:latin typeface="Calibri"/>
                <a:cs typeface="Calibri"/>
              </a:rPr>
              <a:t>as</a:t>
            </a:r>
            <a:r>
              <a:rPr lang="en-US" spc="305" dirty="0">
                <a:solidFill>
                  <a:srgbClr val="001F5F"/>
                </a:solidFill>
                <a:latin typeface="Calibri"/>
                <a:cs typeface="Calibri"/>
              </a:rPr>
              <a:t> </a:t>
            </a:r>
            <a:r>
              <a:rPr lang="en-US" spc="-5" dirty="0">
                <a:solidFill>
                  <a:srgbClr val="001F5F"/>
                </a:solidFill>
                <a:latin typeface="Calibri"/>
                <a:cs typeface="Calibri"/>
              </a:rPr>
              <a:t>split-beam</a:t>
            </a:r>
            <a:r>
              <a:rPr lang="en-US" spc="290" dirty="0">
                <a:solidFill>
                  <a:srgbClr val="001F5F"/>
                </a:solidFill>
                <a:latin typeface="Calibri"/>
                <a:cs typeface="Calibri"/>
              </a:rPr>
              <a:t> </a:t>
            </a:r>
            <a:r>
              <a:rPr lang="en-US" spc="-5" dirty="0">
                <a:solidFill>
                  <a:srgbClr val="001F5F"/>
                </a:solidFill>
                <a:latin typeface="Calibri"/>
                <a:cs typeface="Calibri"/>
              </a:rPr>
              <a:t>antennas,</a:t>
            </a:r>
            <a:r>
              <a:rPr lang="en-US" spc="320" dirty="0">
                <a:solidFill>
                  <a:srgbClr val="001F5F"/>
                </a:solidFill>
                <a:latin typeface="Calibri"/>
                <a:cs typeface="Calibri"/>
              </a:rPr>
              <a:t> </a:t>
            </a:r>
            <a:r>
              <a:rPr lang="en-US" spc="-10" dirty="0">
                <a:solidFill>
                  <a:srgbClr val="001F5F"/>
                </a:solidFill>
                <a:latin typeface="Calibri"/>
                <a:cs typeface="Calibri"/>
              </a:rPr>
              <a:t>there</a:t>
            </a:r>
            <a:r>
              <a:rPr lang="en-US" spc="305" dirty="0">
                <a:solidFill>
                  <a:srgbClr val="001F5F"/>
                </a:solidFill>
                <a:latin typeface="Calibri"/>
                <a:cs typeface="Calibri"/>
              </a:rPr>
              <a:t> </a:t>
            </a:r>
            <a:r>
              <a:rPr lang="en-US" spc="-10" dirty="0">
                <a:solidFill>
                  <a:srgbClr val="001F5F"/>
                </a:solidFill>
                <a:latin typeface="Calibri"/>
                <a:cs typeface="Calibri"/>
              </a:rPr>
              <a:t>may</a:t>
            </a:r>
            <a:r>
              <a:rPr lang="en-US" spc="290" dirty="0">
                <a:solidFill>
                  <a:srgbClr val="001F5F"/>
                </a:solidFill>
                <a:latin typeface="Calibri"/>
                <a:cs typeface="Calibri"/>
              </a:rPr>
              <a:t> </a:t>
            </a:r>
            <a:r>
              <a:rPr lang="en-US" spc="-10" dirty="0">
                <a:solidFill>
                  <a:srgbClr val="001F5F"/>
                </a:solidFill>
                <a:latin typeface="Calibri"/>
                <a:cs typeface="Calibri"/>
              </a:rPr>
              <a:t>exist</a:t>
            </a:r>
            <a:r>
              <a:rPr lang="en-US" spc="290" dirty="0">
                <a:solidFill>
                  <a:srgbClr val="001F5F"/>
                </a:solidFill>
                <a:latin typeface="Calibri"/>
                <a:cs typeface="Calibri"/>
              </a:rPr>
              <a:t> </a:t>
            </a:r>
            <a:r>
              <a:rPr lang="en-US" spc="-10" dirty="0">
                <a:solidFill>
                  <a:srgbClr val="001F5F"/>
                </a:solidFill>
                <a:latin typeface="Calibri"/>
                <a:cs typeface="Calibri"/>
              </a:rPr>
              <a:t>more</a:t>
            </a:r>
            <a:r>
              <a:rPr lang="en-US" spc="280" dirty="0">
                <a:solidFill>
                  <a:srgbClr val="001F5F"/>
                </a:solidFill>
                <a:latin typeface="Calibri"/>
                <a:cs typeface="Calibri"/>
              </a:rPr>
              <a:t> </a:t>
            </a:r>
            <a:r>
              <a:rPr lang="en-US" dirty="0">
                <a:solidFill>
                  <a:srgbClr val="001F5F"/>
                </a:solidFill>
                <a:latin typeface="Calibri"/>
                <a:cs typeface="Calibri"/>
              </a:rPr>
              <a:t>than</a:t>
            </a:r>
            <a:r>
              <a:rPr lang="en-US" spc="305" dirty="0">
                <a:solidFill>
                  <a:srgbClr val="001F5F"/>
                </a:solidFill>
                <a:latin typeface="Calibri"/>
                <a:cs typeface="Calibri"/>
              </a:rPr>
              <a:t> </a:t>
            </a:r>
            <a:r>
              <a:rPr lang="en-US" spc="5" dirty="0">
                <a:solidFill>
                  <a:srgbClr val="001F5F"/>
                </a:solidFill>
                <a:latin typeface="Calibri"/>
                <a:cs typeface="Calibri"/>
              </a:rPr>
              <a:t>one </a:t>
            </a:r>
            <a:r>
              <a:rPr lang="en-US" spc="-395" dirty="0">
                <a:solidFill>
                  <a:srgbClr val="001F5F"/>
                </a:solidFill>
                <a:latin typeface="Calibri"/>
                <a:cs typeface="Calibri"/>
              </a:rPr>
              <a:t> </a:t>
            </a:r>
            <a:r>
              <a:rPr lang="en-US" dirty="0">
                <a:solidFill>
                  <a:srgbClr val="001F5F"/>
                </a:solidFill>
                <a:latin typeface="Calibri"/>
                <a:cs typeface="Calibri"/>
              </a:rPr>
              <a:t>major</a:t>
            </a:r>
            <a:r>
              <a:rPr lang="en-US" spc="-55" dirty="0">
                <a:solidFill>
                  <a:srgbClr val="001F5F"/>
                </a:solidFill>
                <a:latin typeface="Calibri"/>
                <a:cs typeface="Calibri"/>
              </a:rPr>
              <a:t> </a:t>
            </a:r>
            <a:r>
              <a:rPr lang="en-US" spc="-5" dirty="0">
                <a:solidFill>
                  <a:srgbClr val="001F5F"/>
                </a:solidFill>
                <a:latin typeface="Calibri"/>
                <a:cs typeface="Calibri"/>
              </a:rPr>
              <a:t>lobe.</a:t>
            </a:r>
            <a:endParaRPr lang="en-US" dirty="0">
              <a:latin typeface="Calibri"/>
              <a:cs typeface="Calibri"/>
            </a:endParaRPr>
          </a:p>
          <a:p>
            <a:pPr marL="283845" indent="-271780" algn="just">
              <a:buFont typeface="Wingdings"/>
              <a:buChar char=""/>
              <a:tabLst>
                <a:tab pos="284480" algn="l"/>
              </a:tabLst>
            </a:pPr>
            <a:r>
              <a:rPr lang="en-US" dirty="0">
                <a:solidFill>
                  <a:srgbClr val="001F5F"/>
                </a:solidFill>
                <a:latin typeface="Calibri"/>
                <a:cs typeface="Calibri"/>
              </a:rPr>
              <a:t>A</a:t>
            </a:r>
            <a:r>
              <a:rPr lang="en-US" spc="-40" dirty="0">
                <a:solidFill>
                  <a:srgbClr val="001F5F"/>
                </a:solidFill>
                <a:latin typeface="Calibri"/>
                <a:cs typeface="Calibri"/>
              </a:rPr>
              <a:t> </a:t>
            </a:r>
            <a:r>
              <a:rPr lang="en-US" spc="-5" dirty="0">
                <a:solidFill>
                  <a:srgbClr val="FF0000"/>
                </a:solidFill>
                <a:latin typeface="Calibri"/>
                <a:cs typeface="Calibri"/>
              </a:rPr>
              <a:t>minor</a:t>
            </a:r>
            <a:r>
              <a:rPr lang="en-US" spc="15" dirty="0">
                <a:solidFill>
                  <a:srgbClr val="FF0000"/>
                </a:solidFill>
                <a:latin typeface="Calibri"/>
                <a:cs typeface="Calibri"/>
              </a:rPr>
              <a:t> </a:t>
            </a:r>
            <a:r>
              <a:rPr lang="en-US" spc="-5" dirty="0">
                <a:solidFill>
                  <a:srgbClr val="FF0000"/>
                </a:solidFill>
                <a:latin typeface="Calibri"/>
                <a:cs typeface="Calibri"/>
              </a:rPr>
              <a:t>lobe</a:t>
            </a:r>
            <a:r>
              <a:rPr lang="en-US" spc="10" dirty="0">
                <a:solidFill>
                  <a:srgbClr val="FF0000"/>
                </a:solidFill>
                <a:latin typeface="Calibri"/>
                <a:cs typeface="Calibri"/>
              </a:rPr>
              <a:t> </a:t>
            </a:r>
            <a:r>
              <a:rPr lang="en-US" spc="-5" dirty="0">
                <a:solidFill>
                  <a:srgbClr val="001F5F"/>
                </a:solidFill>
                <a:latin typeface="Calibri"/>
                <a:cs typeface="Calibri"/>
              </a:rPr>
              <a:t>is</a:t>
            </a:r>
            <a:r>
              <a:rPr lang="en-US" spc="-10" dirty="0">
                <a:solidFill>
                  <a:srgbClr val="001F5F"/>
                </a:solidFill>
                <a:latin typeface="Calibri"/>
                <a:cs typeface="Calibri"/>
              </a:rPr>
              <a:t> </a:t>
            </a:r>
            <a:r>
              <a:rPr lang="en-US" spc="-15" dirty="0">
                <a:solidFill>
                  <a:srgbClr val="001F5F"/>
                </a:solidFill>
                <a:latin typeface="Calibri"/>
                <a:cs typeface="Calibri"/>
              </a:rPr>
              <a:t>any</a:t>
            </a:r>
            <a:r>
              <a:rPr lang="en-US" spc="25" dirty="0">
                <a:solidFill>
                  <a:srgbClr val="001F5F"/>
                </a:solidFill>
                <a:latin typeface="Calibri"/>
                <a:cs typeface="Calibri"/>
              </a:rPr>
              <a:t> </a:t>
            </a:r>
            <a:r>
              <a:rPr lang="en-US" spc="-5" dirty="0">
                <a:solidFill>
                  <a:srgbClr val="001F5F"/>
                </a:solidFill>
                <a:latin typeface="Calibri"/>
                <a:cs typeface="Calibri"/>
              </a:rPr>
              <a:t>lobe</a:t>
            </a:r>
            <a:r>
              <a:rPr lang="en-US" spc="10" dirty="0">
                <a:solidFill>
                  <a:srgbClr val="001F5F"/>
                </a:solidFill>
                <a:latin typeface="Calibri"/>
                <a:cs typeface="Calibri"/>
              </a:rPr>
              <a:t> </a:t>
            </a:r>
            <a:r>
              <a:rPr lang="en-US" spc="-20" dirty="0">
                <a:solidFill>
                  <a:srgbClr val="001F5F"/>
                </a:solidFill>
                <a:latin typeface="Calibri"/>
                <a:cs typeface="Calibri"/>
              </a:rPr>
              <a:t>except</a:t>
            </a:r>
            <a:r>
              <a:rPr lang="en-US" spc="20" dirty="0">
                <a:solidFill>
                  <a:srgbClr val="001F5F"/>
                </a:solidFill>
                <a:latin typeface="Calibri"/>
                <a:cs typeface="Calibri"/>
              </a:rPr>
              <a:t> </a:t>
            </a:r>
            <a:r>
              <a:rPr lang="en-US" dirty="0">
                <a:solidFill>
                  <a:srgbClr val="001F5F"/>
                </a:solidFill>
                <a:latin typeface="Calibri"/>
                <a:cs typeface="Calibri"/>
              </a:rPr>
              <a:t>a</a:t>
            </a:r>
            <a:r>
              <a:rPr lang="en-US" spc="25" dirty="0">
                <a:solidFill>
                  <a:srgbClr val="001F5F"/>
                </a:solidFill>
                <a:latin typeface="Calibri"/>
                <a:cs typeface="Calibri"/>
              </a:rPr>
              <a:t> </a:t>
            </a:r>
            <a:r>
              <a:rPr lang="en-US" dirty="0">
                <a:solidFill>
                  <a:srgbClr val="001F5F"/>
                </a:solidFill>
                <a:latin typeface="Calibri"/>
                <a:cs typeface="Calibri"/>
              </a:rPr>
              <a:t>major</a:t>
            </a:r>
            <a:r>
              <a:rPr lang="en-US" spc="-30" dirty="0">
                <a:solidFill>
                  <a:srgbClr val="001F5F"/>
                </a:solidFill>
                <a:latin typeface="Calibri"/>
                <a:cs typeface="Calibri"/>
              </a:rPr>
              <a:t> </a:t>
            </a:r>
            <a:r>
              <a:rPr lang="en-US" spc="-5" dirty="0">
                <a:solidFill>
                  <a:srgbClr val="001F5F"/>
                </a:solidFill>
                <a:latin typeface="Calibri"/>
                <a:cs typeface="Calibri"/>
              </a:rPr>
              <a:t>lobe.</a:t>
            </a:r>
            <a:endParaRPr lang="en-US" dirty="0">
              <a:latin typeface="Calibri"/>
              <a:cs typeface="Calibri"/>
            </a:endParaRPr>
          </a:p>
          <a:p>
            <a:pPr marL="283845" marR="7620" indent="-271780" algn="just">
              <a:buFont typeface="Wingdings"/>
              <a:buChar char=""/>
              <a:tabLst>
                <a:tab pos="284480" algn="l"/>
              </a:tabLst>
            </a:pPr>
            <a:r>
              <a:rPr lang="en-US" dirty="0">
                <a:solidFill>
                  <a:srgbClr val="001F5F"/>
                </a:solidFill>
                <a:latin typeface="Calibri"/>
                <a:cs typeface="Calibri"/>
              </a:rPr>
              <a:t>A </a:t>
            </a:r>
            <a:r>
              <a:rPr lang="en-US" spc="-5" dirty="0">
                <a:solidFill>
                  <a:srgbClr val="FF0000"/>
                </a:solidFill>
                <a:latin typeface="Calibri"/>
                <a:cs typeface="Calibri"/>
              </a:rPr>
              <a:t>side</a:t>
            </a:r>
            <a:r>
              <a:rPr lang="en-US" dirty="0">
                <a:solidFill>
                  <a:srgbClr val="FF0000"/>
                </a:solidFill>
                <a:latin typeface="Calibri"/>
                <a:cs typeface="Calibri"/>
              </a:rPr>
              <a:t> lobe</a:t>
            </a:r>
            <a:r>
              <a:rPr lang="en-US" spc="5" dirty="0">
                <a:solidFill>
                  <a:srgbClr val="FF0000"/>
                </a:solidFill>
                <a:latin typeface="Calibri"/>
                <a:cs typeface="Calibri"/>
              </a:rPr>
              <a:t> </a:t>
            </a:r>
            <a:r>
              <a:rPr lang="en-US" spc="-5" dirty="0">
                <a:solidFill>
                  <a:srgbClr val="001F5F"/>
                </a:solidFill>
                <a:latin typeface="Calibri"/>
                <a:cs typeface="Calibri"/>
              </a:rPr>
              <a:t>is</a:t>
            </a:r>
            <a:r>
              <a:rPr lang="en-US" dirty="0">
                <a:solidFill>
                  <a:srgbClr val="001F5F"/>
                </a:solidFill>
                <a:latin typeface="Calibri"/>
                <a:cs typeface="Calibri"/>
              </a:rPr>
              <a:t> </a:t>
            </a:r>
            <a:r>
              <a:rPr lang="en-US" spc="-35" dirty="0">
                <a:solidFill>
                  <a:srgbClr val="001F5F"/>
                </a:solidFill>
                <a:latin typeface="Calibri"/>
                <a:cs typeface="Calibri"/>
              </a:rPr>
              <a:t>“a</a:t>
            </a:r>
            <a:r>
              <a:rPr lang="en-US" spc="-30" dirty="0">
                <a:solidFill>
                  <a:srgbClr val="001F5F"/>
                </a:solidFill>
                <a:latin typeface="Calibri"/>
                <a:cs typeface="Calibri"/>
              </a:rPr>
              <a:t> </a:t>
            </a:r>
            <a:r>
              <a:rPr lang="en-US" spc="-10" dirty="0">
                <a:solidFill>
                  <a:srgbClr val="001F5F"/>
                </a:solidFill>
                <a:latin typeface="Calibri"/>
                <a:cs typeface="Calibri"/>
              </a:rPr>
              <a:t>radiation</a:t>
            </a:r>
            <a:r>
              <a:rPr lang="en-US" spc="-5" dirty="0">
                <a:solidFill>
                  <a:srgbClr val="001F5F"/>
                </a:solidFill>
                <a:latin typeface="Calibri"/>
                <a:cs typeface="Calibri"/>
              </a:rPr>
              <a:t> </a:t>
            </a:r>
            <a:r>
              <a:rPr lang="en-US" dirty="0">
                <a:solidFill>
                  <a:srgbClr val="001F5F"/>
                </a:solidFill>
                <a:latin typeface="Calibri"/>
                <a:cs typeface="Calibri"/>
              </a:rPr>
              <a:t>lobe</a:t>
            </a:r>
            <a:r>
              <a:rPr lang="en-US" spc="5" dirty="0">
                <a:solidFill>
                  <a:srgbClr val="001F5F"/>
                </a:solidFill>
                <a:latin typeface="Calibri"/>
                <a:cs typeface="Calibri"/>
              </a:rPr>
              <a:t> </a:t>
            </a:r>
            <a:r>
              <a:rPr lang="en-US" spc="-5" dirty="0">
                <a:solidFill>
                  <a:srgbClr val="001F5F"/>
                </a:solidFill>
                <a:latin typeface="Calibri"/>
                <a:cs typeface="Calibri"/>
              </a:rPr>
              <a:t>in</a:t>
            </a:r>
            <a:r>
              <a:rPr lang="en-US" dirty="0">
                <a:solidFill>
                  <a:srgbClr val="001F5F"/>
                </a:solidFill>
                <a:latin typeface="Calibri"/>
                <a:cs typeface="Calibri"/>
              </a:rPr>
              <a:t> </a:t>
            </a:r>
            <a:r>
              <a:rPr lang="en-US" spc="-15" dirty="0">
                <a:solidFill>
                  <a:srgbClr val="001F5F"/>
                </a:solidFill>
                <a:latin typeface="Calibri"/>
                <a:cs typeface="Calibri"/>
              </a:rPr>
              <a:t>any</a:t>
            </a:r>
            <a:r>
              <a:rPr lang="en-US" spc="-10" dirty="0">
                <a:solidFill>
                  <a:srgbClr val="001F5F"/>
                </a:solidFill>
                <a:latin typeface="Calibri"/>
                <a:cs typeface="Calibri"/>
              </a:rPr>
              <a:t> </a:t>
            </a:r>
            <a:r>
              <a:rPr lang="en-US" spc="-5" dirty="0">
                <a:solidFill>
                  <a:srgbClr val="001F5F"/>
                </a:solidFill>
                <a:latin typeface="Calibri"/>
                <a:cs typeface="Calibri"/>
              </a:rPr>
              <a:t>direction</a:t>
            </a:r>
            <a:r>
              <a:rPr lang="en-US" dirty="0">
                <a:solidFill>
                  <a:srgbClr val="001F5F"/>
                </a:solidFill>
                <a:latin typeface="Calibri"/>
                <a:cs typeface="Calibri"/>
              </a:rPr>
              <a:t> </a:t>
            </a:r>
            <a:r>
              <a:rPr lang="en-US" spc="-5" dirty="0">
                <a:solidFill>
                  <a:srgbClr val="001F5F"/>
                </a:solidFill>
                <a:latin typeface="Calibri"/>
                <a:cs typeface="Calibri"/>
              </a:rPr>
              <a:t>other</a:t>
            </a:r>
            <a:r>
              <a:rPr lang="en-US" dirty="0">
                <a:solidFill>
                  <a:srgbClr val="001F5F"/>
                </a:solidFill>
                <a:latin typeface="Calibri"/>
                <a:cs typeface="Calibri"/>
              </a:rPr>
              <a:t> than</a:t>
            </a:r>
            <a:r>
              <a:rPr lang="en-US" spc="5" dirty="0">
                <a:solidFill>
                  <a:srgbClr val="001F5F"/>
                </a:solidFill>
                <a:latin typeface="Calibri"/>
                <a:cs typeface="Calibri"/>
              </a:rPr>
              <a:t> </a:t>
            </a:r>
            <a:r>
              <a:rPr lang="en-US" dirty="0">
                <a:solidFill>
                  <a:srgbClr val="001F5F"/>
                </a:solidFill>
                <a:latin typeface="Calibri"/>
                <a:cs typeface="Calibri"/>
              </a:rPr>
              <a:t>the </a:t>
            </a:r>
            <a:r>
              <a:rPr lang="en-US" spc="-5" dirty="0">
                <a:solidFill>
                  <a:srgbClr val="001F5F"/>
                </a:solidFill>
                <a:latin typeface="Calibri"/>
                <a:cs typeface="Calibri"/>
              </a:rPr>
              <a:t>intended</a:t>
            </a:r>
            <a:r>
              <a:rPr lang="en-US" dirty="0">
                <a:solidFill>
                  <a:srgbClr val="001F5F"/>
                </a:solidFill>
                <a:latin typeface="Calibri"/>
                <a:cs typeface="Calibri"/>
              </a:rPr>
              <a:t> </a:t>
            </a:r>
            <a:r>
              <a:rPr lang="en-US" spc="-25" dirty="0">
                <a:solidFill>
                  <a:srgbClr val="001F5F"/>
                </a:solidFill>
                <a:latin typeface="Calibri"/>
                <a:cs typeface="Calibri"/>
              </a:rPr>
              <a:t>lobe.”</a:t>
            </a:r>
            <a:r>
              <a:rPr lang="en-US" spc="-20" dirty="0">
                <a:solidFill>
                  <a:srgbClr val="001F5F"/>
                </a:solidFill>
                <a:latin typeface="Calibri"/>
                <a:cs typeface="Calibri"/>
              </a:rPr>
              <a:t> </a:t>
            </a:r>
            <a:r>
              <a:rPr lang="en-US" spc="-5" dirty="0">
                <a:solidFill>
                  <a:srgbClr val="001F5F"/>
                </a:solidFill>
                <a:latin typeface="Calibri"/>
                <a:cs typeface="Calibri"/>
              </a:rPr>
              <a:t>(Usually, </a:t>
            </a:r>
            <a:r>
              <a:rPr lang="en-US" dirty="0">
                <a:solidFill>
                  <a:srgbClr val="001F5F"/>
                </a:solidFill>
                <a:latin typeface="Calibri"/>
                <a:cs typeface="Calibri"/>
              </a:rPr>
              <a:t>a side lobe </a:t>
            </a:r>
            <a:r>
              <a:rPr lang="en-US" spc="-5" dirty="0">
                <a:solidFill>
                  <a:srgbClr val="001F5F"/>
                </a:solidFill>
                <a:latin typeface="Calibri"/>
                <a:cs typeface="Calibri"/>
              </a:rPr>
              <a:t>is adjacent </a:t>
            </a:r>
            <a:r>
              <a:rPr lang="en-US" spc="-20" dirty="0">
                <a:solidFill>
                  <a:srgbClr val="001F5F"/>
                </a:solidFill>
                <a:latin typeface="Calibri"/>
                <a:cs typeface="Calibri"/>
              </a:rPr>
              <a:t>to </a:t>
            </a:r>
            <a:r>
              <a:rPr lang="en-US" spc="-10" dirty="0">
                <a:solidFill>
                  <a:srgbClr val="001F5F"/>
                </a:solidFill>
                <a:latin typeface="Calibri"/>
                <a:cs typeface="Calibri"/>
              </a:rPr>
              <a:t>the </a:t>
            </a:r>
            <a:r>
              <a:rPr lang="en-US" spc="-5" dirty="0">
                <a:solidFill>
                  <a:srgbClr val="001F5F"/>
                </a:solidFill>
                <a:latin typeface="Calibri"/>
                <a:cs typeface="Calibri"/>
              </a:rPr>
              <a:t>main lobe </a:t>
            </a:r>
            <a:r>
              <a:rPr lang="en-US" dirty="0">
                <a:solidFill>
                  <a:srgbClr val="001F5F"/>
                </a:solidFill>
                <a:latin typeface="Calibri"/>
                <a:cs typeface="Calibri"/>
              </a:rPr>
              <a:t>and occupies the </a:t>
            </a:r>
            <a:r>
              <a:rPr lang="en-US" spc="-5" dirty="0">
                <a:solidFill>
                  <a:srgbClr val="001F5F"/>
                </a:solidFill>
                <a:latin typeface="Calibri"/>
                <a:cs typeface="Calibri"/>
              </a:rPr>
              <a:t>hemisphere </a:t>
            </a:r>
            <a:r>
              <a:rPr lang="en-US" spc="5" dirty="0">
                <a:solidFill>
                  <a:srgbClr val="001F5F"/>
                </a:solidFill>
                <a:latin typeface="Calibri"/>
                <a:cs typeface="Calibri"/>
              </a:rPr>
              <a:t>in </a:t>
            </a:r>
            <a:r>
              <a:rPr lang="en-US" dirty="0">
                <a:solidFill>
                  <a:srgbClr val="001F5F"/>
                </a:solidFill>
                <a:latin typeface="Calibri"/>
                <a:cs typeface="Calibri"/>
              </a:rPr>
              <a:t>the </a:t>
            </a:r>
            <a:r>
              <a:rPr lang="en-US" spc="5" dirty="0">
                <a:solidFill>
                  <a:srgbClr val="001F5F"/>
                </a:solidFill>
                <a:latin typeface="Calibri"/>
                <a:cs typeface="Calibri"/>
              </a:rPr>
              <a:t> </a:t>
            </a:r>
            <a:r>
              <a:rPr lang="en-US" spc="-10" dirty="0">
                <a:solidFill>
                  <a:srgbClr val="001F5F"/>
                </a:solidFill>
                <a:latin typeface="Calibri"/>
                <a:cs typeface="Calibri"/>
              </a:rPr>
              <a:t>direction</a:t>
            </a:r>
            <a:r>
              <a:rPr lang="en-US" spc="5" dirty="0">
                <a:solidFill>
                  <a:srgbClr val="001F5F"/>
                </a:solidFill>
                <a:latin typeface="Calibri"/>
                <a:cs typeface="Calibri"/>
              </a:rPr>
              <a:t> </a:t>
            </a:r>
            <a:r>
              <a:rPr lang="en-US" dirty="0">
                <a:solidFill>
                  <a:srgbClr val="001F5F"/>
                </a:solidFill>
                <a:latin typeface="Calibri"/>
                <a:cs typeface="Calibri"/>
              </a:rPr>
              <a:t>of</a:t>
            </a:r>
            <a:r>
              <a:rPr lang="en-US" spc="-20" dirty="0">
                <a:solidFill>
                  <a:srgbClr val="001F5F"/>
                </a:solidFill>
                <a:latin typeface="Calibri"/>
                <a:cs typeface="Calibri"/>
              </a:rPr>
              <a:t> </a:t>
            </a:r>
            <a:r>
              <a:rPr lang="en-US" spc="-10" dirty="0">
                <a:solidFill>
                  <a:srgbClr val="001F5F"/>
                </a:solidFill>
                <a:latin typeface="Calibri"/>
                <a:cs typeface="Calibri"/>
              </a:rPr>
              <a:t>the</a:t>
            </a:r>
            <a:r>
              <a:rPr lang="en-US" spc="40" dirty="0">
                <a:solidFill>
                  <a:srgbClr val="001F5F"/>
                </a:solidFill>
                <a:latin typeface="Calibri"/>
                <a:cs typeface="Calibri"/>
              </a:rPr>
              <a:t> </a:t>
            </a:r>
            <a:r>
              <a:rPr lang="en-US" spc="-5" dirty="0">
                <a:solidFill>
                  <a:srgbClr val="001F5F"/>
                </a:solidFill>
                <a:latin typeface="Calibri"/>
                <a:cs typeface="Calibri"/>
              </a:rPr>
              <a:t>main</a:t>
            </a:r>
            <a:r>
              <a:rPr lang="en-US" spc="-10" dirty="0">
                <a:solidFill>
                  <a:srgbClr val="001F5F"/>
                </a:solidFill>
                <a:latin typeface="Calibri"/>
                <a:cs typeface="Calibri"/>
              </a:rPr>
              <a:t> </a:t>
            </a:r>
            <a:r>
              <a:rPr lang="en-US" spc="-5" dirty="0">
                <a:solidFill>
                  <a:srgbClr val="001F5F"/>
                </a:solidFill>
                <a:latin typeface="Calibri"/>
                <a:cs typeface="Calibri"/>
              </a:rPr>
              <a:t>beam.)</a:t>
            </a:r>
            <a:endParaRPr lang="en-US" dirty="0">
              <a:latin typeface="Calibri"/>
              <a:cs typeface="Calibri"/>
            </a:endParaRPr>
          </a:p>
          <a:p>
            <a:pPr marL="283845" marR="6985" indent="-271780" algn="just">
              <a:buClr>
                <a:srgbClr val="001F5F"/>
              </a:buClr>
              <a:buFont typeface="Wingdings"/>
              <a:buChar char=""/>
              <a:tabLst>
                <a:tab pos="335915" algn="l"/>
              </a:tabLst>
            </a:pPr>
            <a:r>
              <a:rPr lang="en-US" dirty="0"/>
              <a:t>	</a:t>
            </a:r>
            <a:r>
              <a:rPr lang="en-US" dirty="0">
                <a:solidFill>
                  <a:srgbClr val="001F5F"/>
                </a:solidFill>
                <a:latin typeface="Calibri"/>
                <a:cs typeface="Calibri"/>
              </a:rPr>
              <a:t>A </a:t>
            </a:r>
            <a:r>
              <a:rPr lang="en-US" spc="-5" dirty="0">
                <a:solidFill>
                  <a:srgbClr val="FF0000"/>
                </a:solidFill>
                <a:latin typeface="Calibri"/>
                <a:cs typeface="Calibri"/>
              </a:rPr>
              <a:t>back lobe </a:t>
            </a:r>
            <a:r>
              <a:rPr lang="en-US" spc="-5" dirty="0">
                <a:solidFill>
                  <a:srgbClr val="001F5F"/>
                </a:solidFill>
                <a:latin typeface="Calibri"/>
                <a:cs typeface="Calibri"/>
              </a:rPr>
              <a:t>is </a:t>
            </a:r>
            <a:r>
              <a:rPr lang="en-US" spc="-35" dirty="0">
                <a:solidFill>
                  <a:srgbClr val="001F5F"/>
                </a:solidFill>
                <a:latin typeface="Calibri"/>
                <a:cs typeface="Calibri"/>
              </a:rPr>
              <a:t>“a </a:t>
            </a:r>
            <a:r>
              <a:rPr lang="en-US" spc="-10" dirty="0">
                <a:solidFill>
                  <a:srgbClr val="001F5F"/>
                </a:solidFill>
                <a:latin typeface="Calibri"/>
                <a:cs typeface="Calibri"/>
              </a:rPr>
              <a:t>radiation </a:t>
            </a:r>
            <a:r>
              <a:rPr lang="en-US" dirty="0">
                <a:solidFill>
                  <a:srgbClr val="001F5F"/>
                </a:solidFill>
                <a:latin typeface="Calibri"/>
                <a:cs typeface="Calibri"/>
              </a:rPr>
              <a:t>lobe </a:t>
            </a:r>
            <a:r>
              <a:rPr lang="en-US" spc="-5" dirty="0">
                <a:solidFill>
                  <a:srgbClr val="001F5F"/>
                </a:solidFill>
                <a:latin typeface="Calibri"/>
                <a:cs typeface="Calibri"/>
              </a:rPr>
              <a:t>whose </a:t>
            </a:r>
            <a:r>
              <a:rPr lang="en-US" spc="-15" dirty="0">
                <a:solidFill>
                  <a:srgbClr val="001F5F"/>
                </a:solidFill>
                <a:latin typeface="Calibri"/>
                <a:cs typeface="Calibri"/>
              </a:rPr>
              <a:t>axis makes </a:t>
            </a:r>
            <a:r>
              <a:rPr lang="en-US" spc="-5" dirty="0">
                <a:solidFill>
                  <a:srgbClr val="001F5F"/>
                </a:solidFill>
                <a:latin typeface="Calibri"/>
                <a:cs typeface="Calibri"/>
              </a:rPr>
              <a:t>an </a:t>
            </a:r>
            <a:r>
              <a:rPr lang="en-US" dirty="0">
                <a:solidFill>
                  <a:srgbClr val="001F5F"/>
                </a:solidFill>
                <a:latin typeface="Calibri"/>
                <a:cs typeface="Calibri"/>
              </a:rPr>
              <a:t>angle of </a:t>
            </a:r>
            <a:r>
              <a:rPr lang="en-US" spc="-15" dirty="0">
                <a:solidFill>
                  <a:srgbClr val="001F5F"/>
                </a:solidFill>
                <a:latin typeface="Calibri"/>
                <a:cs typeface="Calibri"/>
              </a:rPr>
              <a:t>approximately </a:t>
            </a:r>
            <a:r>
              <a:rPr lang="en-US" spc="-5" dirty="0">
                <a:solidFill>
                  <a:srgbClr val="001F5F"/>
                </a:solidFill>
                <a:latin typeface="Calibri"/>
                <a:cs typeface="Calibri"/>
              </a:rPr>
              <a:t>180◦ </a:t>
            </a:r>
            <a:r>
              <a:rPr lang="en-US" dirty="0">
                <a:solidFill>
                  <a:srgbClr val="001F5F"/>
                </a:solidFill>
                <a:latin typeface="Calibri"/>
                <a:cs typeface="Calibri"/>
              </a:rPr>
              <a:t> </a:t>
            </a:r>
            <a:r>
              <a:rPr lang="en-US" spc="-5" dirty="0">
                <a:solidFill>
                  <a:srgbClr val="001F5F"/>
                </a:solidFill>
                <a:latin typeface="Calibri"/>
                <a:cs typeface="Calibri"/>
              </a:rPr>
              <a:t>with</a:t>
            </a:r>
            <a:r>
              <a:rPr lang="en-US" spc="-10" dirty="0">
                <a:solidFill>
                  <a:srgbClr val="001F5F"/>
                </a:solidFill>
                <a:latin typeface="Calibri"/>
                <a:cs typeface="Calibri"/>
              </a:rPr>
              <a:t> respect</a:t>
            </a:r>
            <a:r>
              <a:rPr lang="en-US" spc="20" dirty="0">
                <a:solidFill>
                  <a:srgbClr val="001F5F"/>
                </a:solidFill>
                <a:latin typeface="Calibri"/>
                <a:cs typeface="Calibri"/>
              </a:rPr>
              <a:t> </a:t>
            </a:r>
            <a:r>
              <a:rPr lang="en-US" spc="-20" dirty="0">
                <a:solidFill>
                  <a:srgbClr val="001F5F"/>
                </a:solidFill>
                <a:latin typeface="Calibri"/>
                <a:cs typeface="Calibri"/>
              </a:rPr>
              <a:t>to</a:t>
            </a:r>
            <a:r>
              <a:rPr lang="en-US" spc="10" dirty="0">
                <a:solidFill>
                  <a:srgbClr val="001F5F"/>
                </a:solidFill>
                <a:latin typeface="Calibri"/>
                <a:cs typeface="Calibri"/>
              </a:rPr>
              <a:t> </a:t>
            </a:r>
            <a:r>
              <a:rPr lang="en-US" spc="-10" dirty="0">
                <a:solidFill>
                  <a:srgbClr val="001F5F"/>
                </a:solidFill>
                <a:latin typeface="Calibri"/>
                <a:cs typeface="Calibri"/>
              </a:rPr>
              <a:t>the</a:t>
            </a:r>
            <a:r>
              <a:rPr lang="en-US" spc="40" dirty="0">
                <a:solidFill>
                  <a:srgbClr val="001F5F"/>
                </a:solidFill>
                <a:latin typeface="Calibri"/>
                <a:cs typeface="Calibri"/>
              </a:rPr>
              <a:t> </a:t>
            </a:r>
            <a:r>
              <a:rPr lang="en-US" spc="-10" dirty="0">
                <a:solidFill>
                  <a:srgbClr val="001F5F"/>
                </a:solidFill>
                <a:latin typeface="Calibri"/>
                <a:cs typeface="Calibri"/>
              </a:rPr>
              <a:t>beam</a:t>
            </a:r>
            <a:r>
              <a:rPr lang="en-US" spc="25" dirty="0">
                <a:solidFill>
                  <a:srgbClr val="001F5F"/>
                </a:solidFill>
                <a:latin typeface="Calibri"/>
                <a:cs typeface="Calibri"/>
              </a:rPr>
              <a:t> </a:t>
            </a:r>
            <a:r>
              <a:rPr lang="en-US" dirty="0">
                <a:solidFill>
                  <a:srgbClr val="001F5F"/>
                </a:solidFill>
                <a:latin typeface="Calibri"/>
                <a:cs typeface="Calibri"/>
              </a:rPr>
              <a:t>of</a:t>
            </a:r>
            <a:r>
              <a:rPr lang="en-US" spc="-20" dirty="0">
                <a:solidFill>
                  <a:srgbClr val="001F5F"/>
                </a:solidFill>
                <a:latin typeface="Calibri"/>
                <a:cs typeface="Calibri"/>
              </a:rPr>
              <a:t> </a:t>
            </a:r>
            <a:r>
              <a:rPr lang="en-US" spc="-5" dirty="0">
                <a:solidFill>
                  <a:srgbClr val="001F5F"/>
                </a:solidFill>
                <a:latin typeface="Calibri"/>
                <a:cs typeface="Calibri"/>
              </a:rPr>
              <a:t>an</a:t>
            </a:r>
            <a:r>
              <a:rPr lang="en-US" spc="15" dirty="0">
                <a:solidFill>
                  <a:srgbClr val="001F5F"/>
                </a:solidFill>
                <a:latin typeface="Calibri"/>
                <a:cs typeface="Calibri"/>
              </a:rPr>
              <a:t> </a:t>
            </a:r>
            <a:r>
              <a:rPr lang="en-US" spc="-30" dirty="0">
                <a:solidFill>
                  <a:srgbClr val="001F5F"/>
                </a:solidFill>
                <a:latin typeface="Calibri"/>
                <a:cs typeface="Calibri"/>
              </a:rPr>
              <a:t>antenna.”</a:t>
            </a:r>
            <a:endParaRPr lang="en-US" dirty="0">
              <a:latin typeface="Calibri"/>
              <a:cs typeface="Calibri"/>
            </a:endParaRPr>
          </a:p>
          <a:p>
            <a:pPr marL="283845" marR="7620" indent="-271780" algn="just">
              <a:buFont typeface="Wingdings"/>
              <a:buChar char=""/>
              <a:tabLst>
                <a:tab pos="284480" algn="l"/>
              </a:tabLst>
            </a:pPr>
            <a:r>
              <a:rPr lang="en-US" spc="-5" dirty="0">
                <a:solidFill>
                  <a:srgbClr val="001F5F"/>
                </a:solidFill>
                <a:latin typeface="Calibri"/>
                <a:cs typeface="Calibri"/>
              </a:rPr>
              <a:t>Minor lobes usually </a:t>
            </a:r>
            <a:r>
              <a:rPr lang="en-US" spc="-10" dirty="0">
                <a:solidFill>
                  <a:srgbClr val="001F5F"/>
                </a:solidFill>
                <a:latin typeface="Calibri"/>
                <a:cs typeface="Calibri"/>
              </a:rPr>
              <a:t>represent radiation </a:t>
            </a:r>
            <a:r>
              <a:rPr lang="en-US" spc="-5" dirty="0">
                <a:solidFill>
                  <a:srgbClr val="001F5F"/>
                </a:solidFill>
                <a:latin typeface="Calibri"/>
                <a:cs typeface="Calibri"/>
              </a:rPr>
              <a:t>in undesired directions, </a:t>
            </a:r>
            <a:r>
              <a:rPr lang="en-US" dirty="0">
                <a:solidFill>
                  <a:srgbClr val="001F5F"/>
                </a:solidFill>
                <a:latin typeface="Calibri"/>
                <a:cs typeface="Calibri"/>
              </a:rPr>
              <a:t>and </a:t>
            </a:r>
            <a:r>
              <a:rPr lang="en-US" spc="-5" dirty="0">
                <a:solidFill>
                  <a:srgbClr val="001F5F"/>
                </a:solidFill>
                <a:latin typeface="Calibri"/>
                <a:cs typeface="Calibri"/>
              </a:rPr>
              <a:t>they should </a:t>
            </a:r>
            <a:r>
              <a:rPr lang="en-US" spc="-10" dirty="0">
                <a:solidFill>
                  <a:srgbClr val="001F5F"/>
                </a:solidFill>
                <a:latin typeface="Calibri"/>
                <a:cs typeface="Calibri"/>
              </a:rPr>
              <a:t>be </a:t>
            </a:r>
            <a:r>
              <a:rPr lang="en-US" spc="-5" dirty="0">
                <a:solidFill>
                  <a:srgbClr val="001F5F"/>
                </a:solidFill>
                <a:latin typeface="Calibri"/>
                <a:cs typeface="Calibri"/>
              </a:rPr>
              <a:t> </a:t>
            </a:r>
            <a:r>
              <a:rPr lang="en-US" spc="-10" dirty="0">
                <a:solidFill>
                  <a:srgbClr val="001F5F"/>
                </a:solidFill>
                <a:latin typeface="Calibri"/>
                <a:cs typeface="Calibri"/>
              </a:rPr>
              <a:t>minimized.</a:t>
            </a:r>
            <a:endParaRPr lang="en-US" dirty="0">
              <a:latin typeface="Calibri"/>
              <a:cs typeface="Calibri"/>
            </a:endParaRPr>
          </a:p>
        </p:txBody>
      </p:sp>
      <p:pic>
        <p:nvPicPr>
          <p:cNvPr id="8" name="Picture 7">
            <a:extLst>
              <a:ext uri="{FF2B5EF4-FFF2-40B4-BE49-F238E27FC236}">
                <a16:creationId xmlns:a16="http://schemas.microsoft.com/office/drawing/2014/main" id="{10756879-97C6-82D4-D65C-25B4E724EFAC}"/>
              </a:ext>
            </a:extLst>
          </p:cNvPr>
          <p:cNvPicPr>
            <a:picLocks noChangeAspect="1"/>
          </p:cNvPicPr>
          <p:nvPr/>
        </p:nvPicPr>
        <p:blipFill>
          <a:blip r:embed="rId2"/>
          <a:stretch>
            <a:fillRect/>
          </a:stretch>
        </p:blipFill>
        <p:spPr>
          <a:xfrm>
            <a:off x="7567746" y="1008187"/>
            <a:ext cx="3376765" cy="3060000"/>
          </a:xfrm>
          <a:prstGeom prst="rect">
            <a:avLst/>
          </a:prstGeom>
        </p:spPr>
      </p:pic>
      <p:pic>
        <p:nvPicPr>
          <p:cNvPr id="10" name="Picture 9">
            <a:extLst>
              <a:ext uri="{FF2B5EF4-FFF2-40B4-BE49-F238E27FC236}">
                <a16:creationId xmlns:a16="http://schemas.microsoft.com/office/drawing/2014/main" id="{A477A1F4-E765-A5CB-28AF-A680EF5C758E}"/>
              </a:ext>
            </a:extLst>
          </p:cNvPr>
          <p:cNvPicPr>
            <a:picLocks noChangeAspect="1"/>
          </p:cNvPicPr>
          <p:nvPr/>
        </p:nvPicPr>
        <p:blipFill>
          <a:blip r:embed="rId3"/>
          <a:stretch>
            <a:fillRect/>
          </a:stretch>
        </p:blipFill>
        <p:spPr>
          <a:xfrm>
            <a:off x="916539" y="1167326"/>
            <a:ext cx="6201817" cy="2700000"/>
          </a:xfrm>
          <a:prstGeom prst="rect">
            <a:avLst/>
          </a:prstGeom>
        </p:spPr>
      </p:pic>
      <p:sp>
        <p:nvSpPr>
          <p:cNvPr id="5" name="Date Placeholder 4"/>
          <p:cNvSpPr>
            <a:spLocks noGrp="1"/>
          </p:cNvSpPr>
          <p:nvPr>
            <p:ph type="dt" sz="half" idx="10"/>
          </p:nvPr>
        </p:nvSpPr>
        <p:spPr/>
        <p:txBody>
          <a:bodyPr/>
          <a:lstStyle/>
          <a:p>
            <a:fld id="{0013289B-2877-4A91-A8BB-230E8378C834}" type="datetime1">
              <a:rPr lang="en-IN" smtClean="0"/>
              <a:t>22-03-2025</a:t>
            </a:fld>
            <a:endParaRPr lang="en-IN"/>
          </a:p>
        </p:txBody>
      </p:sp>
    </p:spTree>
    <p:extLst>
      <p:ext uri="{BB962C8B-B14F-4D97-AF65-F5344CB8AC3E}">
        <p14:creationId xmlns:p14="http://schemas.microsoft.com/office/powerpoint/2010/main" val="22389198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457200"/>
            <a:fld id="{AD202D81-2878-4D2C-BFAF-AA7A4993CD70}" type="slidenum">
              <a:rPr lang="en-US">
                <a:solidFill>
                  <a:prstClr val="black"/>
                </a:solidFill>
                <a:latin typeface="Garamond" panose="02020404030301010803"/>
              </a:rPr>
              <a:pPr defTabSz="457200"/>
              <a:t>11</a:t>
            </a:fld>
            <a:endParaRPr lang="en-US" dirty="0">
              <a:solidFill>
                <a:prstClr val="black"/>
              </a:solidFill>
              <a:latin typeface="Garamond" panose="02020404030301010803"/>
            </a:endParaRPr>
          </a:p>
        </p:txBody>
      </p:sp>
      <p:sp>
        <p:nvSpPr>
          <p:cNvPr id="3" name="Rectangle 2"/>
          <p:cNvSpPr/>
          <p:nvPr/>
        </p:nvSpPr>
        <p:spPr>
          <a:xfrm rot="10800000" flipV="1">
            <a:off x="2098427" y="310159"/>
            <a:ext cx="8041535" cy="527539"/>
          </a:xfrm>
          <a:prstGeom prst="rect">
            <a:avLst/>
          </a:prstGeom>
          <a:solidFill>
            <a:srgbClr val="7030A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smtClean="0">
                <a:solidFill>
                  <a:prstClr val="black"/>
                </a:solidFill>
                <a:latin typeface="Times New Roman" panose="02020603050405020304" pitchFamily="18" charset="0"/>
                <a:cs typeface="Times New Roman" panose="02020603050405020304" pitchFamily="18" charset="0"/>
              </a:rPr>
              <a:t>Antenna Parameter </a:t>
            </a:r>
            <a:endParaRPr lang="en-US" sz="2400" dirty="0">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496390" y="995453"/>
            <a:ext cx="9823268" cy="369332"/>
          </a:xfrm>
          <a:prstGeom prst="rect">
            <a:avLst/>
          </a:prstGeom>
        </p:spPr>
        <p:txBody>
          <a:bodyPr wrap="square">
            <a:spAutoFit/>
          </a:bodyPr>
          <a:lstStyle/>
          <a:p>
            <a:pPr marL="285750" indent="-285750">
              <a:buFont typeface="Wingdings" panose="05000000000000000000" pitchFamily="2" charset="2"/>
              <a:buChar char="v"/>
              <a:defRPr/>
            </a:pPr>
            <a:r>
              <a:rPr lang="en-US" b="1" dirty="0" smtClean="0">
                <a:solidFill>
                  <a:srgbClr val="FF0000"/>
                </a:solidFill>
                <a:latin typeface="Times" panose="02020603050405020304" pitchFamily="18" charset="0"/>
                <a:cs typeface="Times" panose="02020603050405020304" pitchFamily="18" charset="0"/>
              </a:rPr>
              <a:t>Directivity, Gain and Efficiency:</a:t>
            </a:r>
          </a:p>
        </p:txBody>
      </p:sp>
      <p:pic>
        <p:nvPicPr>
          <p:cNvPr id="5" name="Picture 4"/>
          <p:cNvPicPr>
            <a:picLocks noChangeAspect="1"/>
          </p:cNvPicPr>
          <p:nvPr/>
        </p:nvPicPr>
        <p:blipFill>
          <a:blip r:embed="rId2"/>
          <a:stretch>
            <a:fillRect/>
          </a:stretch>
        </p:blipFill>
        <p:spPr>
          <a:xfrm>
            <a:off x="805143" y="1522539"/>
            <a:ext cx="8497121" cy="2143769"/>
          </a:xfrm>
          <a:prstGeom prst="rect">
            <a:avLst/>
          </a:prstGeom>
        </p:spPr>
      </p:pic>
      <p:pic>
        <p:nvPicPr>
          <p:cNvPr id="8" name="Picture 7"/>
          <p:cNvPicPr>
            <a:picLocks noChangeAspect="1"/>
          </p:cNvPicPr>
          <p:nvPr/>
        </p:nvPicPr>
        <p:blipFill>
          <a:blip r:embed="rId3"/>
          <a:stretch>
            <a:fillRect/>
          </a:stretch>
        </p:blipFill>
        <p:spPr>
          <a:xfrm>
            <a:off x="885279" y="3531968"/>
            <a:ext cx="5855155" cy="584188"/>
          </a:xfrm>
          <a:prstGeom prst="rect">
            <a:avLst/>
          </a:prstGeom>
        </p:spPr>
      </p:pic>
      <p:pic>
        <p:nvPicPr>
          <p:cNvPr id="9" name="Picture 8"/>
          <p:cNvPicPr>
            <a:picLocks noChangeAspect="1"/>
          </p:cNvPicPr>
          <p:nvPr/>
        </p:nvPicPr>
        <p:blipFill>
          <a:blip r:embed="rId4"/>
          <a:stretch>
            <a:fillRect/>
          </a:stretch>
        </p:blipFill>
        <p:spPr>
          <a:xfrm>
            <a:off x="303439" y="4499277"/>
            <a:ext cx="6863715" cy="2039635"/>
          </a:xfrm>
          <a:prstGeom prst="rect">
            <a:avLst/>
          </a:prstGeom>
        </p:spPr>
      </p:pic>
      <p:pic>
        <p:nvPicPr>
          <p:cNvPr id="10" name="Picture 9"/>
          <p:cNvPicPr>
            <a:picLocks noChangeAspect="1"/>
          </p:cNvPicPr>
          <p:nvPr/>
        </p:nvPicPr>
        <p:blipFill>
          <a:blip r:embed="rId5"/>
          <a:stretch>
            <a:fillRect/>
          </a:stretch>
        </p:blipFill>
        <p:spPr>
          <a:xfrm>
            <a:off x="7105874" y="5095270"/>
            <a:ext cx="4247926" cy="563064"/>
          </a:xfrm>
          <a:prstGeom prst="rect">
            <a:avLst/>
          </a:prstGeom>
        </p:spPr>
      </p:pic>
      <p:sp>
        <p:nvSpPr>
          <p:cNvPr id="11" name="Down Arrow 10"/>
          <p:cNvSpPr/>
          <p:nvPr/>
        </p:nvSpPr>
        <p:spPr>
          <a:xfrm>
            <a:off x="1393371" y="4116156"/>
            <a:ext cx="322218" cy="3165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Date Placeholder 3"/>
          <p:cNvSpPr>
            <a:spLocks noGrp="1"/>
          </p:cNvSpPr>
          <p:nvPr>
            <p:ph type="dt" sz="half" idx="10"/>
          </p:nvPr>
        </p:nvSpPr>
        <p:spPr/>
        <p:txBody>
          <a:bodyPr/>
          <a:lstStyle/>
          <a:p>
            <a:fld id="{EFD9FD53-7BF9-4609-802E-A595771BC42D}" type="datetime1">
              <a:rPr lang="en-IN" smtClean="0"/>
              <a:t>22-03-2025</a:t>
            </a:fld>
            <a:endParaRPr lang="en-IN"/>
          </a:p>
        </p:txBody>
      </p:sp>
    </p:spTree>
    <p:extLst>
      <p:ext uri="{BB962C8B-B14F-4D97-AF65-F5344CB8AC3E}">
        <p14:creationId xmlns:p14="http://schemas.microsoft.com/office/powerpoint/2010/main" val="28347079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9636" y="351019"/>
            <a:ext cx="9823268" cy="369332"/>
          </a:xfrm>
          <a:prstGeom prst="rect">
            <a:avLst/>
          </a:prstGeom>
        </p:spPr>
        <p:txBody>
          <a:bodyPr wrap="square">
            <a:spAutoFit/>
          </a:bodyPr>
          <a:lstStyle/>
          <a:p>
            <a:pPr marL="285750" indent="-285750">
              <a:buFont typeface="Wingdings" panose="05000000000000000000" pitchFamily="2" charset="2"/>
              <a:buChar char="v"/>
              <a:defRPr/>
            </a:pPr>
            <a:r>
              <a:rPr lang="en-US" b="1" dirty="0" smtClean="0">
                <a:solidFill>
                  <a:srgbClr val="FF0000"/>
                </a:solidFill>
                <a:latin typeface="Times" panose="02020603050405020304" pitchFamily="18" charset="0"/>
                <a:cs typeface="Times" panose="02020603050405020304" pitchFamily="18" charset="0"/>
              </a:rPr>
              <a:t>Polarization:</a:t>
            </a:r>
          </a:p>
        </p:txBody>
      </p:sp>
      <p:pic>
        <p:nvPicPr>
          <p:cNvPr id="3" name="Picture 2"/>
          <p:cNvPicPr>
            <a:picLocks noChangeAspect="1"/>
          </p:cNvPicPr>
          <p:nvPr/>
        </p:nvPicPr>
        <p:blipFill>
          <a:blip r:embed="rId2"/>
          <a:stretch>
            <a:fillRect/>
          </a:stretch>
        </p:blipFill>
        <p:spPr>
          <a:xfrm>
            <a:off x="1776550" y="1369423"/>
            <a:ext cx="8473438" cy="4275394"/>
          </a:xfrm>
          <a:prstGeom prst="rect">
            <a:avLst/>
          </a:prstGeom>
        </p:spPr>
      </p:pic>
      <p:sp>
        <p:nvSpPr>
          <p:cNvPr id="4" name="Date Placeholder 3"/>
          <p:cNvSpPr>
            <a:spLocks noGrp="1"/>
          </p:cNvSpPr>
          <p:nvPr>
            <p:ph type="dt" sz="half" idx="10"/>
          </p:nvPr>
        </p:nvSpPr>
        <p:spPr/>
        <p:txBody>
          <a:bodyPr/>
          <a:lstStyle/>
          <a:p>
            <a:fld id="{C34E7E9C-39A3-41A1-8F26-6F676813BF39}" type="datetime1">
              <a:rPr lang="en-IN" smtClean="0"/>
              <a:t>22-03-2025</a:t>
            </a:fld>
            <a:endParaRPr lang="en-IN"/>
          </a:p>
        </p:txBody>
      </p:sp>
      <p:sp>
        <p:nvSpPr>
          <p:cNvPr id="5" name="Slide Number Placeholder 4"/>
          <p:cNvSpPr>
            <a:spLocks noGrp="1"/>
          </p:cNvSpPr>
          <p:nvPr>
            <p:ph type="sldNum" sz="quarter" idx="12"/>
          </p:nvPr>
        </p:nvSpPr>
        <p:spPr/>
        <p:txBody>
          <a:bodyPr/>
          <a:lstStyle/>
          <a:p>
            <a:fld id="{643C36B5-B49D-41F4-B8B3-802757215F5C}" type="slidenum">
              <a:rPr lang="en-IN" smtClean="0"/>
              <a:t>12</a:t>
            </a:fld>
            <a:endParaRPr lang="en-IN"/>
          </a:p>
        </p:txBody>
      </p:sp>
    </p:spTree>
    <p:extLst>
      <p:ext uri="{BB962C8B-B14F-4D97-AF65-F5344CB8AC3E}">
        <p14:creationId xmlns:p14="http://schemas.microsoft.com/office/powerpoint/2010/main" val="17611543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42579" y="1076189"/>
            <a:ext cx="10341503" cy="4575673"/>
          </a:xfrm>
          <a:prstGeom prst="rect">
            <a:avLst/>
          </a:prstGeom>
        </p:spPr>
      </p:pic>
      <p:sp>
        <p:nvSpPr>
          <p:cNvPr id="3" name="Rectangle 2"/>
          <p:cNvSpPr/>
          <p:nvPr/>
        </p:nvSpPr>
        <p:spPr>
          <a:xfrm>
            <a:off x="339636" y="351019"/>
            <a:ext cx="9823268" cy="369332"/>
          </a:xfrm>
          <a:prstGeom prst="rect">
            <a:avLst/>
          </a:prstGeom>
        </p:spPr>
        <p:txBody>
          <a:bodyPr wrap="square">
            <a:spAutoFit/>
          </a:bodyPr>
          <a:lstStyle/>
          <a:p>
            <a:pPr marL="285750" indent="-285750">
              <a:buFont typeface="Wingdings" panose="05000000000000000000" pitchFamily="2" charset="2"/>
              <a:buChar char="v"/>
              <a:defRPr/>
            </a:pPr>
            <a:r>
              <a:rPr lang="en-US" b="1" dirty="0" smtClean="0">
                <a:solidFill>
                  <a:srgbClr val="FF0000"/>
                </a:solidFill>
                <a:latin typeface="Times" panose="02020603050405020304" pitchFamily="18" charset="0"/>
                <a:cs typeface="Times" panose="02020603050405020304" pitchFamily="18" charset="0"/>
              </a:rPr>
              <a:t>Axial Ratio:</a:t>
            </a:r>
          </a:p>
        </p:txBody>
      </p:sp>
      <p:sp>
        <p:nvSpPr>
          <p:cNvPr id="4" name="Date Placeholder 3"/>
          <p:cNvSpPr>
            <a:spLocks noGrp="1"/>
          </p:cNvSpPr>
          <p:nvPr>
            <p:ph type="dt" sz="half" idx="10"/>
          </p:nvPr>
        </p:nvSpPr>
        <p:spPr/>
        <p:txBody>
          <a:bodyPr/>
          <a:lstStyle/>
          <a:p>
            <a:fld id="{8030EEE8-A036-4443-837E-C06EE3AB084D}" type="datetime1">
              <a:rPr lang="en-IN" smtClean="0"/>
              <a:t>22-03-2025</a:t>
            </a:fld>
            <a:endParaRPr lang="en-IN"/>
          </a:p>
        </p:txBody>
      </p:sp>
      <p:sp>
        <p:nvSpPr>
          <p:cNvPr id="5" name="Slide Number Placeholder 4"/>
          <p:cNvSpPr>
            <a:spLocks noGrp="1"/>
          </p:cNvSpPr>
          <p:nvPr>
            <p:ph type="sldNum" sz="quarter" idx="12"/>
          </p:nvPr>
        </p:nvSpPr>
        <p:spPr/>
        <p:txBody>
          <a:bodyPr/>
          <a:lstStyle/>
          <a:p>
            <a:fld id="{643C36B5-B49D-41F4-B8B3-802757215F5C}" type="slidenum">
              <a:rPr lang="en-IN" smtClean="0"/>
              <a:t>13</a:t>
            </a:fld>
            <a:endParaRPr lang="en-IN"/>
          </a:p>
        </p:txBody>
      </p:sp>
    </p:spTree>
    <p:extLst>
      <p:ext uri="{BB962C8B-B14F-4D97-AF65-F5344CB8AC3E}">
        <p14:creationId xmlns:p14="http://schemas.microsoft.com/office/powerpoint/2010/main" val="13244507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02D81-2878-4D2C-BFAF-AA7A4993CD70}" type="slidenum">
              <a:rPr lang="en-US" smtClean="0"/>
              <a:t>14</a:t>
            </a:fld>
            <a:endParaRPr lang="en-US" dirty="0"/>
          </a:p>
        </p:txBody>
      </p:sp>
      <p:sp>
        <p:nvSpPr>
          <p:cNvPr id="3" name="Rectangle 2"/>
          <p:cNvSpPr/>
          <p:nvPr/>
        </p:nvSpPr>
        <p:spPr>
          <a:xfrm rot="10800000" flipV="1">
            <a:off x="2098428" y="562708"/>
            <a:ext cx="8041535" cy="527539"/>
          </a:xfrm>
          <a:prstGeom prst="rect">
            <a:avLst/>
          </a:prstGeom>
          <a:solidFill>
            <a:srgbClr val="7030A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                                        </a:t>
            </a:r>
            <a:r>
              <a:rPr lang="en-US" sz="2400" b="1" dirty="0">
                <a:solidFill>
                  <a:schemeClr val="tx1"/>
                </a:solidFill>
                <a:latin typeface="Times New Roman" panose="02020603050405020304" pitchFamily="18" charset="0"/>
                <a:cs typeface="Times New Roman" panose="02020603050405020304" pitchFamily="18" charset="0"/>
              </a:rPr>
              <a:t>Field Regions</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4" name="Rectangle 3"/>
          <p:cNvSpPr/>
          <p:nvPr/>
        </p:nvSpPr>
        <p:spPr>
          <a:xfrm>
            <a:off x="2098430" y="914400"/>
            <a:ext cx="7831017" cy="1477328"/>
          </a:xfrm>
          <a:prstGeom prst="rect">
            <a:avLst/>
          </a:prstGeom>
        </p:spPr>
        <p:txBody>
          <a:bodyPr wrap="square">
            <a:spAutoFit/>
          </a:bodyPr>
          <a:lstStyle/>
          <a:p>
            <a:endParaRPr lang="en-US" dirty="0"/>
          </a:p>
          <a:p>
            <a:r>
              <a:rPr lang="en-US" dirty="0">
                <a:latin typeface="Times New Roman" panose="02020603050405020304" pitchFamily="18" charset="0"/>
                <a:cs typeface="Times New Roman" panose="02020603050405020304" pitchFamily="18" charset="0"/>
              </a:rPr>
              <a:t>The space surrounding an antenna is usually sub divided into three regions:</a:t>
            </a:r>
          </a:p>
          <a:p>
            <a:r>
              <a:rPr lang="en-US" dirty="0">
                <a:latin typeface="Times New Roman" panose="02020603050405020304" pitchFamily="18" charset="0"/>
                <a:cs typeface="Times New Roman" panose="02020603050405020304" pitchFamily="18" charset="0"/>
              </a:rPr>
              <a:t>(a) Reactive near-ﬁeld</a:t>
            </a:r>
          </a:p>
          <a:p>
            <a:r>
              <a:rPr lang="en-US" dirty="0">
                <a:latin typeface="Times New Roman" panose="02020603050405020304" pitchFamily="18" charset="0"/>
                <a:cs typeface="Times New Roman" panose="02020603050405020304" pitchFamily="18" charset="0"/>
              </a:rPr>
              <a:t>(b) Radiating near-ﬁeld (Fresnel)</a:t>
            </a:r>
          </a:p>
          <a:p>
            <a:r>
              <a:rPr lang="en-US" dirty="0">
                <a:latin typeface="Times New Roman" panose="02020603050405020304" pitchFamily="18" charset="0"/>
                <a:cs typeface="Times New Roman" panose="02020603050405020304" pitchFamily="18" charset="0"/>
              </a:rPr>
              <a:t>(c) Far-ﬁeld (Fraunhofer) </a:t>
            </a:r>
          </a:p>
        </p:txBody>
      </p:sp>
      <p:pic>
        <p:nvPicPr>
          <p:cNvPr id="6" name="Picture 5">
            <a:extLst>
              <a:ext uri="{FF2B5EF4-FFF2-40B4-BE49-F238E27FC236}">
                <a16:creationId xmlns:a16="http://schemas.microsoft.com/office/drawing/2014/main" id="{8EBD2119-C0C0-755B-5EAD-7AEC1FEBFF0D}"/>
              </a:ext>
            </a:extLst>
          </p:cNvPr>
          <p:cNvPicPr>
            <a:picLocks noChangeAspect="1"/>
          </p:cNvPicPr>
          <p:nvPr/>
        </p:nvPicPr>
        <p:blipFill>
          <a:blip r:embed="rId2"/>
          <a:stretch>
            <a:fillRect/>
          </a:stretch>
        </p:blipFill>
        <p:spPr>
          <a:xfrm>
            <a:off x="4793326" y="2189798"/>
            <a:ext cx="5600700" cy="4552950"/>
          </a:xfrm>
          <a:prstGeom prst="rect">
            <a:avLst/>
          </a:prstGeom>
        </p:spPr>
      </p:pic>
      <p:sp>
        <p:nvSpPr>
          <p:cNvPr id="5" name="Date Placeholder 4"/>
          <p:cNvSpPr>
            <a:spLocks noGrp="1"/>
          </p:cNvSpPr>
          <p:nvPr>
            <p:ph type="dt" sz="half" idx="10"/>
          </p:nvPr>
        </p:nvSpPr>
        <p:spPr/>
        <p:txBody>
          <a:bodyPr/>
          <a:lstStyle/>
          <a:p>
            <a:fld id="{FCC11143-5BCD-4ED8-8245-E59B143D8502}" type="datetime1">
              <a:rPr lang="en-IN" smtClean="0"/>
              <a:t>22-03-2025</a:t>
            </a:fld>
            <a:endParaRPr lang="en-IN"/>
          </a:p>
        </p:txBody>
      </p:sp>
    </p:spTree>
    <p:extLst>
      <p:ext uri="{BB962C8B-B14F-4D97-AF65-F5344CB8AC3E}">
        <p14:creationId xmlns:p14="http://schemas.microsoft.com/office/powerpoint/2010/main" val="36112038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457200"/>
            <a:fld id="{AD202D81-2878-4D2C-BFAF-AA7A4993CD70}" type="slidenum">
              <a:rPr lang="en-US">
                <a:solidFill>
                  <a:prstClr val="black"/>
                </a:solidFill>
                <a:latin typeface="Garamond" panose="02020404030301010803"/>
              </a:rPr>
              <a:pPr defTabSz="457200"/>
              <a:t>15</a:t>
            </a:fld>
            <a:endParaRPr lang="en-US" dirty="0">
              <a:solidFill>
                <a:prstClr val="black"/>
              </a:solidFill>
              <a:latin typeface="Garamond" panose="02020404030301010803"/>
            </a:endParaRPr>
          </a:p>
        </p:txBody>
      </p:sp>
      <p:sp>
        <p:nvSpPr>
          <p:cNvPr id="3" name="Rectangle 2"/>
          <p:cNvSpPr/>
          <p:nvPr/>
        </p:nvSpPr>
        <p:spPr>
          <a:xfrm rot="10800000" flipV="1">
            <a:off x="2098425" y="562708"/>
            <a:ext cx="8041535" cy="562708"/>
          </a:xfrm>
          <a:prstGeom prst="rect">
            <a:avLst/>
          </a:prstGeom>
          <a:solidFill>
            <a:srgbClr val="7030A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defTabSz="457200"/>
            <a:r>
              <a:rPr lang="en-US" sz="2400" b="1" dirty="0">
                <a:solidFill>
                  <a:prstClr val="black"/>
                </a:solidFill>
                <a:latin typeface="Times New Roman" panose="02020603050405020304" pitchFamily="18" charset="0"/>
                <a:cs typeface="Times New Roman" panose="02020603050405020304" pitchFamily="18" charset="0"/>
              </a:rPr>
              <a:t>                             Microstrip Patch Antenna  </a:t>
            </a:r>
            <a:endParaRPr lang="en-US" sz="2400" dirty="0">
              <a:solidFill>
                <a:prstClr val="black"/>
              </a:solidFill>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8471" y="1600849"/>
            <a:ext cx="7218379" cy="4280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C49EFE30-9C64-429B-B4D0-893DFFB319D4}" type="datetime1">
              <a:rPr lang="en-IN" smtClean="0"/>
              <a:t>22-03-2025</a:t>
            </a:fld>
            <a:endParaRPr lang="en-IN"/>
          </a:p>
        </p:txBody>
      </p:sp>
    </p:spTree>
    <p:extLst>
      <p:ext uri="{BB962C8B-B14F-4D97-AF65-F5344CB8AC3E}">
        <p14:creationId xmlns:p14="http://schemas.microsoft.com/office/powerpoint/2010/main" val="40397928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457200"/>
            <a:fld id="{AD202D81-2878-4D2C-BFAF-AA7A4993CD70}" type="slidenum">
              <a:rPr lang="en-US">
                <a:solidFill>
                  <a:prstClr val="black"/>
                </a:solidFill>
                <a:latin typeface="Garamond" panose="02020404030301010803"/>
              </a:rPr>
              <a:pPr defTabSz="457200"/>
              <a:t>16</a:t>
            </a:fld>
            <a:endParaRPr lang="en-US" dirty="0">
              <a:solidFill>
                <a:prstClr val="black"/>
              </a:solidFill>
              <a:latin typeface="Garamond" panose="02020404030301010803"/>
            </a:endParaRPr>
          </a:p>
        </p:txBody>
      </p:sp>
      <p:sp>
        <p:nvSpPr>
          <p:cNvPr id="3" name="Rectangle 2"/>
          <p:cNvSpPr/>
          <p:nvPr/>
        </p:nvSpPr>
        <p:spPr>
          <a:xfrm rot="10800000" flipV="1">
            <a:off x="2075232" y="383300"/>
            <a:ext cx="8041535" cy="562708"/>
          </a:xfrm>
          <a:prstGeom prst="rect">
            <a:avLst/>
          </a:prstGeom>
          <a:solidFill>
            <a:srgbClr val="7030A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defTabSz="457200"/>
            <a:r>
              <a:rPr lang="en-US" sz="2400" b="1" dirty="0">
                <a:solidFill>
                  <a:prstClr val="black"/>
                </a:solidFill>
                <a:latin typeface="Times New Roman" panose="02020603050405020304" pitchFamily="18" charset="0"/>
                <a:cs typeface="Times New Roman" panose="02020603050405020304" pitchFamily="18" charset="0"/>
              </a:rPr>
              <a:t>                                Geometry of Patches  </a:t>
            </a:r>
            <a:endParaRPr lang="en-US" sz="2400" dirty="0">
              <a:solidFill>
                <a:prstClr val="black"/>
              </a:solidFill>
              <a:latin typeface="Times New Roman" panose="02020603050405020304" pitchFamily="18" charset="0"/>
              <a:cs typeface="Times New Roman" panose="02020603050405020304" pitchFamily="18" charset="0"/>
            </a:endParaRPr>
          </a:p>
        </p:txBody>
      </p:sp>
      <p:sp>
        <p:nvSpPr>
          <p:cNvPr id="4" name="Rectangle 3"/>
          <p:cNvSpPr/>
          <p:nvPr/>
        </p:nvSpPr>
        <p:spPr>
          <a:xfrm>
            <a:off x="2309447" y="1230923"/>
            <a:ext cx="7655168" cy="369332"/>
          </a:xfrm>
          <a:prstGeom prst="rect">
            <a:avLst/>
          </a:prstGeom>
        </p:spPr>
        <p:txBody>
          <a:bodyPr wrap="square">
            <a:spAutoFit/>
          </a:bodyPr>
          <a:lstStyle/>
          <a:p>
            <a:pPr marL="342900" indent="-215900" algn="just" defTabSz="457200">
              <a:spcBef>
                <a:spcPts val="400"/>
              </a:spcBef>
              <a:buClr>
                <a:prstClr val="black"/>
              </a:buClr>
              <a:buSzPts val="2000"/>
            </a:pPr>
            <a:endParaRPr lang="en-US" dirty="0">
              <a:solidFill>
                <a:prstClr val="black"/>
              </a:solidFill>
              <a:latin typeface="Times New Roman"/>
              <a:ea typeface="Times New Roman"/>
              <a:cs typeface="Times New Roman"/>
              <a:sym typeface="Times New Roman"/>
            </a:endParaRP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815"/>
          <a:stretch/>
        </p:blipFill>
        <p:spPr bwMode="auto">
          <a:xfrm>
            <a:off x="1273398" y="1238045"/>
            <a:ext cx="9645204" cy="5483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fld id="{CD61ABE2-7CA0-418E-A718-D49A7444A543}" type="datetime1">
              <a:rPr lang="en-IN" smtClean="0"/>
              <a:t>22-03-2025</a:t>
            </a:fld>
            <a:endParaRPr lang="en-IN"/>
          </a:p>
        </p:txBody>
      </p:sp>
    </p:spTree>
    <p:extLst>
      <p:ext uri="{BB962C8B-B14F-4D97-AF65-F5344CB8AC3E}">
        <p14:creationId xmlns:p14="http://schemas.microsoft.com/office/powerpoint/2010/main" val="14793131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457200"/>
            <a:fld id="{AD202D81-2878-4D2C-BFAF-AA7A4993CD70}" type="slidenum">
              <a:rPr lang="en-US">
                <a:solidFill>
                  <a:prstClr val="black"/>
                </a:solidFill>
                <a:latin typeface="Garamond" panose="02020404030301010803"/>
              </a:rPr>
              <a:pPr defTabSz="457200"/>
              <a:t>17</a:t>
            </a:fld>
            <a:endParaRPr lang="en-US" dirty="0">
              <a:solidFill>
                <a:prstClr val="black"/>
              </a:solidFill>
              <a:latin typeface="Garamond" panose="02020404030301010803"/>
            </a:endParaRPr>
          </a:p>
        </p:txBody>
      </p:sp>
      <p:sp>
        <p:nvSpPr>
          <p:cNvPr id="3" name="Rectangle 2"/>
          <p:cNvSpPr/>
          <p:nvPr/>
        </p:nvSpPr>
        <p:spPr>
          <a:xfrm rot="10800000" flipV="1">
            <a:off x="2098425" y="562708"/>
            <a:ext cx="8041535" cy="562708"/>
          </a:xfrm>
          <a:prstGeom prst="rect">
            <a:avLst/>
          </a:prstGeom>
          <a:solidFill>
            <a:srgbClr val="7030A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defTabSz="457200"/>
            <a:r>
              <a:rPr lang="en-US" sz="2400" b="1" dirty="0">
                <a:solidFill>
                  <a:prstClr val="black"/>
                </a:solidFill>
                <a:latin typeface="Times New Roman" panose="02020603050405020304" pitchFamily="18" charset="0"/>
                <a:cs typeface="Times New Roman" panose="02020603050405020304" pitchFamily="18" charset="0"/>
              </a:rPr>
              <a:t>  Advantages / Disadvantages Of Microstrip Patch Antenna  </a:t>
            </a:r>
            <a:endParaRPr lang="en-US" sz="2400" dirty="0">
              <a:solidFill>
                <a:prstClr val="black"/>
              </a:solidFill>
              <a:latin typeface="Times New Roman" panose="02020603050405020304" pitchFamily="18" charset="0"/>
              <a:cs typeface="Times New Roman" panose="02020603050405020304" pitchFamily="18" charset="0"/>
            </a:endParaRPr>
          </a:p>
        </p:txBody>
      </p:sp>
      <p:sp>
        <p:nvSpPr>
          <p:cNvPr id="4" name="Rectangle 3"/>
          <p:cNvSpPr/>
          <p:nvPr/>
        </p:nvSpPr>
        <p:spPr>
          <a:xfrm>
            <a:off x="2309448" y="1230923"/>
            <a:ext cx="3634153" cy="369332"/>
          </a:xfrm>
          <a:prstGeom prst="rect">
            <a:avLst/>
          </a:prstGeom>
        </p:spPr>
        <p:txBody>
          <a:bodyPr wrap="square">
            <a:spAutoFit/>
          </a:bodyPr>
          <a:lstStyle/>
          <a:p>
            <a:pPr marL="342900" indent="-215900" algn="just" defTabSz="457200">
              <a:spcBef>
                <a:spcPts val="400"/>
              </a:spcBef>
              <a:buClr>
                <a:prstClr val="black"/>
              </a:buClr>
              <a:buSzPts val="2000"/>
            </a:pPr>
            <a:endParaRPr lang="en-US" dirty="0">
              <a:solidFill>
                <a:prstClr val="black"/>
              </a:solidFill>
              <a:latin typeface="Times New Roman"/>
              <a:ea typeface="Times New Roman"/>
              <a:cs typeface="Times New Roman"/>
              <a:sym typeface="Times New Roman"/>
            </a:endParaRPr>
          </a:p>
        </p:txBody>
      </p:sp>
      <p:sp>
        <p:nvSpPr>
          <p:cNvPr id="5" name="Rectangle 4"/>
          <p:cNvSpPr/>
          <p:nvPr/>
        </p:nvSpPr>
        <p:spPr>
          <a:xfrm>
            <a:off x="1451565" y="1692461"/>
            <a:ext cx="4936028" cy="4623702"/>
          </a:xfrm>
          <a:prstGeom prst="rect">
            <a:avLst/>
          </a:prstGeom>
        </p:spPr>
        <p:txBody>
          <a:bodyPr wrap="square">
            <a:spAutoFit/>
          </a:bodyPr>
          <a:lstStyle/>
          <a:p>
            <a:pPr marL="285750" indent="-285750" defTabSz="457200">
              <a:lnSpc>
                <a:spcPct val="150000"/>
              </a:lnSpc>
              <a:buClr>
                <a:prstClr val="black"/>
              </a:buClr>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Light weight and low volume.</a:t>
            </a:r>
          </a:p>
          <a:p>
            <a:pPr marL="285750" indent="-285750" defTabSz="457200">
              <a:lnSpc>
                <a:spcPct val="150000"/>
              </a:lnSpc>
              <a:buClr>
                <a:prstClr val="black"/>
              </a:buClr>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Low profile configuration.</a:t>
            </a:r>
          </a:p>
          <a:p>
            <a:pPr marL="285750" indent="-285750" defTabSz="457200">
              <a:lnSpc>
                <a:spcPct val="150000"/>
              </a:lnSpc>
              <a:buClr>
                <a:prstClr val="black"/>
              </a:buClr>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Easy to fabricate .</a:t>
            </a:r>
          </a:p>
          <a:p>
            <a:pPr marL="285750" indent="-285750" defTabSz="457200">
              <a:lnSpc>
                <a:spcPct val="150000"/>
              </a:lnSpc>
              <a:buClr>
                <a:prstClr val="black"/>
              </a:buClr>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Can be easily integrated with microwave integrated circuits </a:t>
            </a:r>
          </a:p>
          <a:p>
            <a:pPr marL="285750" indent="-285750" defTabSz="457200">
              <a:lnSpc>
                <a:spcPct val="150000"/>
              </a:lnSpc>
              <a:buClr>
                <a:prstClr val="black"/>
              </a:buClr>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Supports both linear as well as circular polarization.</a:t>
            </a:r>
          </a:p>
          <a:p>
            <a:pPr marL="285750" indent="-285750" defTabSz="457200">
              <a:lnSpc>
                <a:spcPct val="150000"/>
              </a:lnSpc>
              <a:buClr>
                <a:prstClr val="black"/>
              </a:buClr>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Capable of dual and triple frequency operations.</a:t>
            </a:r>
          </a:p>
          <a:p>
            <a:pPr marL="285750" indent="-285750" defTabSz="457200">
              <a:lnSpc>
                <a:spcPct val="150000"/>
              </a:lnSpc>
              <a:buClr>
                <a:prstClr val="black"/>
              </a:buClr>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Mechanically robust when mounted on rigid surfaces.</a:t>
            </a:r>
          </a:p>
          <a:p>
            <a:pPr marL="285750" indent="-285750" defTabSz="457200">
              <a:lnSpc>
                <a:spcPct val="150000"/>
              </a:lnSpc>
              <a:buClr>
                <a:prstClr val="black"/>
              </a:buClr>
              <a:buFont typeface="Arial" panose="020B0604020202020204" pitchFamily="34" charset="0"/>
              <a:buChar char="•"/>
              <a:defRPr/>
            </a:pPr>
            <a:endParaRPr lang="en-US" dirty="0">
              <a:latin typeface="Garamond" panose="02020404030301010803"/>
            </a:endParaRPr>
          </a:p>
        </p:txBody>
      </p:sp>
      <p:sp>
        <p:nvSpPr>
          <p:cNvPr id="6" name="TextBox 5"/>
          <p:cNvSpPr txBox="1"/>
          <p:nvPr/>
        </p:nvSpPr>
        <p:spPr>
          <a:xfrm>
            <a:off x="2309448" y="1415589"/>
            <a:ext cx="2157046" cy="369332"/>
          </a:xfrm>
          <a:prstGeom prst="rect">
            <a:avLst/>
          </a:prstGeom>
          <a:noFill/>
        </p:spPr>
        <p:txBody>
          <a:bodyPr wrap="square" rtlCol="0">
            <a:spAutoFit/>
          </a:bodyPr>
          <a:lstStyle/>
          <a:p>
            <a:pPr defTabSz="457200"/>
            <a:r>
              <a:rPr lang="en-US" b="1" dirty="0">
                <a:solidFill>
                  <a:prstClr val="black"/>
                </a:solidFill>
                <a:latin typeface="Times New Roman" panose="02020603050405020304" pitchFamily="18" charset="0"/>
                <a:cs typeface="Times New Roman" panose="02020603050405020304" pitchFamily="18" charset="0"/>
              </a:rPr>
              <a:t>Advantages</a:t>
            </a:r>
          </a:p>
        </p:txBody>
      </p:sp>
      <p:sp>
        <p:nvSpPr>
          <p:cNvPr id="7" name="Rectangle 6"/>
          <p:cNvSpPr/>
          <p:nvPr/>
        </p:nvSpPr>
        <p:spPr>
          <a:xfrm>
            <a:off x="7021170" y="1692461"/>
            <a:ext cx="4002928" cy="3416320"/>
          </a:xfrm>
          <a:prstGeom prst="rect">
            <a:avLst/>
          </a:prstGeom>
        </p:spPr>
        <p:txBody>
          <a:bodyPr wrap="square">
            <a:spAutoFit/>
          </a:bodyPr>
          <a:lstStyle/>
          <a:p>
            <a:pPr marL="285750" indent="-285750" defTabSz="457200">
              <a:lnSpc>
                <a:spcPct val="150000"/>
              </a:lnSpc>
              <a:buClr>
                <a:prstClr val="black"/>
              </a:buClr>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Narrow Bandwidth</a:t>
            </a:r>
          </a:p>
          <a:p>
            <a:pPr marL="285750" indent="-285750" defTabSz="457200">
              <a:lnSpc>
                <a:spcPct val="150000"/>
              </a:lnSpc>
              <a:buClr>
                <a:prstClr val="black"/>
              </a:buClr>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Low efficiency</a:t>
            </a:r>
          </a:p>
          <a:p>
            <a:pPr marL="285750" indent="-285750" defTabSz="457200">
              <a:lnSpc>
                <a:spcPct val="150000"/>
              </a:lnSpc>
              <a:buClr>
                <a:prstClr val="black"/>
              </a:buClr>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Low gain</a:t>
            </a:r>
          </a:p>
          <a:p>
            <a:pPr marL="285750" indent="-285750" defTabSz="457200">
              <a:lnSpc>
                <a:spcPct val="150000"/>
              </a:lnSpc>
              <a:buClr>
                <a:prstClr val="black"/>
              </a:buClr>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Unwanted radiations from feeds and junctions.</a:t>
            </a:r>
          </a:p>
          <a:p>
            <a:pPr marL="285750" indent="-285750" defTabSz="457200">
              <a:lnSpc>
                <a:spcPct val="150000"/>
              </a:lnSpc>
              <a:buClr>
                <a:prstClr val="black"/>
              </a:buClr>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Low power handling </a:t>
            </a:r>
            <a:r>
              <a:rPr lang="en-US" dirty="0" smtClean="0">
                <a:latin typeface="Times New Roman" panose="02020603050405020304" pitchFamily="18" charset="0"/>
                <a:cs typeface="Times New Roman" panose="02020603050405020304" pitchFamily="18" charset="0"/>
              </a:rPr>
              <a:t>capacity</a:t>
            </a:r>
            <a:endParaRPr lang="en-US" dirty="0">
              <a:latin typeface="Times New Roman" panose="02020603050405020304" pitchFamily="18" charset="0"/>
              <a:cs typeface="Times New Roman" panose="02020603050405020304" pitchFamily="18" charset="0"/>
            </a:endParaRPr>
          </a:p>
          <a:p>
            <a:pPr marL="285750" indent="-285750" defTabSz="457200">
              <a:lnSpc>
                <a:spcPct val="150000"/>
              </a:lnSpc>
              <a:buClr>
                <a:prstClr val="black"/>
              </a:buClr>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Surface wave excitation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defTabSz="457200">
              <a:lnSpc>
                <a:spcPct val="150000"/>
              </a:lnSpc>
              <a:buClr>
                <a:prstClr val="black"/>
              </a:buClr>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Poor end fire radiator</a:t>
            </a:r>
            <a:endParaRPr lang="en-US" dirty="0">
              <a:latin typeface="Garamond" panose="02020404030301010803"/>
            </a:endParaRPr>
          </a:p>
        </p:txBody>
      </p:sp>
      <p:sp>
        <p:nvSpPr>
          <p:cNvPr id="8" name="TextBox 7"/>
          <p:cNvSpPr txBox="1"/>
          <p:nvPr/>
        </p:nvSpPr>
        <p:spPr>
          <a:xfrm>
            <a:off x="8061219" y="1415589"/>
            <a:ext cx="2485292" cy="369332"/>
          </a:xfrm>
          <a:prstGeom prst="rect">
            <a:avLst/>
          </a:prstGeom>
          <a:noFill/>
        </p:spPr>
        <p:txBody>
          <a:bodyPr wrap="square" rtlCol="0">
            <a:spAutoFit/>
          </a:bodyPr>
          <a:lstStyle/>
          <a:p>
            <a:pPr defTabSz="457200"/>
            <a:r>
              <a:rPr lang="en-US" b="1" dirty="0">
                <a:solidFill>
                  <a:prstClr val="black"/>
                </a:solidFill>
                <a:latin typeface="Times New Roman" panose="02020603050405020304" pitchFamily="18" charset="0"/>
                <a:cs typeface="Times New Roman" panose="02020603050405020304" pitchFamily="18" charset="0"/>
              </a:rPr>
              <a:t>Disadvantages</a:t>
            </a:r>
          </a:p>
        </p:txBody>
      </p:sp>
      <p:sp>
        <p:nvSpPr>
          <p:cNvPr id="9" name="Date Placeholder 8"/>
          <p:cNvSpPr>
            <a:spLocks noGrp="1"/>
          </p:cNvSpPr>
          <p:nvPr>
            <p:ph type="dt" sz="half" idx="10"/>
          </p:nvPr>
        </p:nvSpPr>
        <p:spPr/>
        <p:txBody>
          <a:bodyPr/>
          <a:lstStyle/>
          <a:p>
            <a:fld id="{47077F79-EE43-4834-8230-31B031666737}" type="datetime1">
              <a:rPr lang="en-IN" smtClean="0"/>
              <a:t>22-03-2025</a:t>
            </a:fld>
            <a:endParaRPr lang="en-IN"/>
          </a:p>
        </p:txBody>
      </p:sp>
    </p:spTree>
    <p:extLst>
      <p:ext uri="{BB962C8B-B14F-4D97-AF65-F5344CB8AC3E}">
        <p14:creationId xmlns:p14="http://schemas.microsoft.com/office/powerpoint/2010/main" val="30596479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457200"/>
            <a:fld id="{AD202D81-2878-4D2C-BFAF-AA7A4993CD70}" type="slidenum">
              <a:rPr lang="en-US">
                <a:solidFill>
                  <a:prstClr val="black"/>
                </a:solidFill>
                <a:latin typeface="Garamond" panose="02020404030301010803"/>
              </a:rPr>
              <a:pPr defTabSz="457200"/>
              <a:t>18</a:t>
            </a:fld>
            <a:endParaRPr lang="en-US" dirty="0">
              <a:solidFill>
                <a:prstClr val="black"/>
              </a:solidFill>
              <a:latin typeface="Garamond" panose="02020404030301010803"/>
            </a:endParaRPr>
          </a:p>
        </p:txBody>
      </p:sp>
      <p:sp>
        <p:nvSpPr>
          <p:cNvPr id="3" name="Rectangle 2"/>
          <p:cNvSpPr/>
          <p:nvPr/>
        </p:nvSpPr>
        <p:spPr>
          <a:xfrm rot="10800000" flipV="1">
            <a:off x="2098425" y="562708"/>
            <a:ext cx="8041535" cy="562708"/>
          </a:xfrm>
          <a:prstGeom prst="rect">
            <a:avLst/>
          </a:prstGeom>
          <a:solidFill>
            <a:srgbClr val="7030A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defTabSz="457200"/>
            <a:r>
              <a:rPr lang="en-US" sz="2400" b="1" dirty="0">
                <a:solidFill>
                  <a:prstClr val="black"/>
                </a:solidFill>
                <a:latin typeface="Times New Roman" panose="02020603050405020304" pitchFamily="18" charset="0"/>
                <a:cs typeface="Times New Roman" panose="02020603050405020304" pitchFamily="18" charset="0"/>
              </a:rPr>
              <a:t>                                    Applications  </a:t>
            </a:r>
            <a:endParaRPr lang="en-US" sz="2400" dirty="0">
              <a:solidFill>
                <a:prstClr val="black"/>
              </a:solidFill>
              <a:latin typeface="Times New Roman" panose="02020603050405020304" pitchFamily="18" charset="0"/>
              <a:cs typeface="Times New Roman" panose="02020603050405020304" pitchFamily="18" charset="0"/>
            </a:endParaRPr>
          </a:p>
        </p:txBody>
      </p:sp>
      <p:sp>
        <p:nvSpPr>
          <p:cNvPr id="4" name="Rectangle 3"/>
          <p:cNvSpPr/>
          <p:nvPr/>
        </p:nvSpPr>
        <p:spPr>
          <a:xfrm>
            <a:off x="2309447" y="1230923"/>
            <a:ext cx="7655168" cy="369332"/>
          </a:xfrm>
          <a:prstGeom prst="rect">
            <a:avLst/>
          </a:prstGeom>
        </p:spPr>
        <p:txBody>
          <a:bodyPr wrap="square">
            <a:spAutoFit/>
          </a:bodyPr>
          <a:lstStyle/>
          <a:p>
            <a:pPr marL="342900" indent="-215900" algn="just" defTabSz="457200">
              <a:spcBef>
                <a:spcPts val="400"/>
              </a:spcBef>
              <a:buClr>
                <a:prstClr val="black"/>
              </a:buClr>
              <a:buSzPts val="2000"/>
            </a:pPr>
            <a:endParaRPr lang="en-US" dirty="0">
              <a:solidFill>
                <a:prstClr val="black"/>
              </a:solidFill>
              <a:latin typeface="Times New Roman"/>
              <a:ea typeface="Times New Roman"/>
              <a:cs typeface="Times New Roman"/>
              <a:sym typeface="Times New Roman"/>
            </a:endParaRPr>
          </a:p>
        </p:txBody>
      </p:sp>
      <p:sp>
        <p:nvSpPr>
          <p:cNvPr id="5" name="Rectangle 4"/>
          <p:cNvSpPr/>
          <p:nvPr/>
        </p:nvSpPr>
        <p:spPr>
          <a:xfrm>
            <a:off x="2543908" y="1415590"/>
            <a:ext cx="7127630" cy="3000821"/>
          </a:xfrm>
          <a:prstGeom prst="rect">
            <a:avLst/>
          </a:prstGeom>
        </p:spPr>
        <p:txBody>
          <a:bodyPr wrap="square">
            <a:spAutoFit/>
          </a:bodyPr>
          <a:lstStyle/>
          <a:p>
            <a:pPr marL="285750" indent="-285750" defTabSz="457200">
              <a:lnSpc>
                <a:spcPct val="150000"/>
              </a:lnSpc>
              <a:buClr>
                <a:prstClr val="black"/>
              </a:buClr>
              <a:buFont typeface="Arial" panose="020B0604020202020204" pitchFamily="34" charset="0"/>
              <a:buChar char="•"/>
              <a:defRPr/>
            </a:pPr>
            <a:r>
              <a:rPr lang="en-IN" dirty="0">
                <a:latin typeface="Times New Roman" panose="02020603050405020304" pitchFamily="18" charset="0"/>
                <a:cs typeface="Times New Roman" panose="02020603050405020304" pitchFamily="18" charset="0"/>
              </a:rPr>
              <a:t>Satellite communications.</a:t>
            </a:r>
          </a:p>
          <a:p>
            <a:pPr marL="285750" indent="-285750" defTabSz="457200">
              <a:lnSpc>
                <a:spcPct val="150000"/>
              </a:lnSpc>
              <a:buClr>
                <a:prstClr val="black"/>
              </a:buClr>
              <a:buFont typeface="Arial" panose="020B0604020202020204" pitchFamily="34" charset="0"/>
              <a:buChar char="•"/>
              <a:defRPr/>
            </a:pPr>
            <a:r>
              <a:rPr lang="en-IN" dirty="0">
                <a:latin typeface="Times New Roman" panose="02020603050405020304" pitchFamily="18" charset="0"/>
                <a:cs typeface="Times New Roman" panose="02020603050405020304" pitchFamily="18" charset="0"/>
              </a:rPr>
              <a:t>Microwave communications.</a:t>
            </a:r>
          </a:p>
          <a:p>
            <a:pPr marL="285750" indent="-285750" defTabSz="457200">
              <a:lnSpc>
                <a:spcPct val="150000"/>
              </a:lnSpc>
              <a:buClr>
                <a:prstClr val="black"/>
              </a:buClr>
              <a:buFont typeface="Arial" panose="020B0604020202020204" pitchFamily="34" charset="0"/>
              <a:buChar char="•"/>
              <a:defRPr/>
            </a:pPr>
            <a:r>
              <a:rPr lang="en-IN" dirty="0">
                <a:latin typeface="Times New Roman" panose="02020603050405020304" pitchFamily="18" charset="0"/>
                <a:cs typeface="Times New Roman" panose="02020603050405020304" pitchFamily="18" charset="0"/>
              </a:rPr>
              <a:t>Cell phone antennas.</a:t>
            </a:r>
          </a:p>
          <a:p>
            <a:pPr marL="285750" indent="-285750" defTabSz="457200">
              <a:lnSpc>
                <a:spcPct val="150000"/>
              </a:lnSpc>
              <a:buClr>
                <a:prstClr val="black"/>
              </a:buClr>
              <a:buFont typeface="Arial" panose="020B0604020202020204" pitchFamily="34" charset="0"/>
              <a:buChar char="•"/>
              <a:defRPr/>
            </a:pPr>
            <a:r>
              <a:rPr lang="en-IN" dirty="0">
                <a:latin typeface="Times New Roman" panose="02020603050405020304" pitchFamily="18" charset="0"/>
                <a:cs typeface="Times New Roman" panose="02020603050405020304" pitchFamily="18" charset="0"/>
              </a:rPr>
              <a:t>GPS antennas.</a:t>
            </a:r>
          </a:p>
          <a:p>
            <a:pPr marL="285750" indent="-285750" defTabSz="457200">
              <a:lnSpc>
                <a:spcPct val="150000"/>
              </a:lnSpc>
              <a:buClr>
                <a:prstClr val="black"/>
              </a:buClr>
              <a:buFont typeface="Arial" panose="020B0604020202020204" pitchFamily="34" charset="0"/>
              <a:buChar char="•"/>
              <a:defRPr/>
            </a:pPr>
            <a:r>
              <a:rPr lang="en-IN" dirty="0">
                <a:latin typeface="Times New Roman" panose="02020603050405020304" pitchFamily="18" charset="0"/>
                <a:cs typeface="Times New Roman" panose="02020603050405020304" pitchFamily="18" charset="0"/>
              </a:rPr>
              <a:t>Integrated phased array system.</a:t>
            </a:r>
          </a:p>
          <a:p>
            <a:pPr marL="285750" indent="-285750" defTabSz="457200">
              <a:lnSpc>
                <a:spcPct val="150000"/>
              </a:lnSpc>
              <a:buClr>
                <a:prstClr val="black"/>
              </a:buClr>
              <a:buFont typeface="Arial" panose="020B0604020202020204" pitchFamily="34" charset="0"/>
              <a:buChar char="•"/>
              <a:defRPr/>
            </a:pPr>
            <a:r>
              <a:rPr lang="en-IN" dirty="0">
                <a:latin typeface="Times New Roman" panose="02020603050405020304" pitchFamily="18" charset="0"/>
                <a:cs typeface="Times New Roman" panose="02020603050405020304" pitchFamily="18" charset="0"/>
              </a:rPr>
              <a:t>Remote sensing.</a:t>
            </a:r>
          </a:p>
          <a:p>
            <a:pPr marL="285750" indent="-285750" defTabSz="457200">
              <a:lnSpc>
                <a:spcPct val="150000"/>
              </a:lnSpc>
              <a:buClr>
                <a:prstClr val="black"/>
              </a:buClr>
              <a:buFont typeface="Arial" panose="020B0604020202020204" pitchFamily="34" charset="0"/>
              <a:buChar char="•"/>
              <a:defRPr/>
            </a:pPr>
            <a:r>
              <a:rPr lang="en-IN" dirty="0">
                <a:latin typeface="Times New Roman" panose="02020603050405020304" pitchFamily="18" charset="0"/>
                <a:cs typeface="Times New Roman" panose="02020603050405020304" pitchFamily="18" charset="0"/>
              </a:rPr>
              <a:t>Non satellite based applications: such as medical hyperthermia.</a:t>
            </a:r>
            <a:endParaRPr lang="en-US"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818A5494-4B90-4232-9674-26037140B90E}" type="datetime1">
              <a:rPr lang="en-IN" smtClean="0"/>
              <a:t>22-03-2025</a:t>
            </a:fld>
            <a:endParaRPr lang="en-IN"/>
          </a:p>
        </p:txBody>
      </p:sp>
    </p:spTree>
    <p:extLst>
      <p:ext uri="{BB962C8B-B14F-4D97-AF65-F5344CB8AC3E}">
        <p14:creationId xmlns:p14="http://schemas.microsoft.com/office/powerpoint/2010/main" val="27960439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457200"/>
            <a:fld id="{AD202D81-2878-4D2C-BFAF-AA7A4993CD70}" type="slidenum">
              <a:rPr lang="en-US">
                <a:solidFill>
                  <a:prstClr val="black"/>
                </a:solidFill>
                <a:latin typeface="Garamond" panose="02020404030301010803"/>
              </a:rPr>
              <a:pPr defTabSz="457200"/>
              <a:t>19</a:t>
            </a:fld>
            <a:endParaRPr lang="en-US" dirty="0">
              <a:solidFill>
                <a:prstClr val="black"/>
              </a:solidFill>
              <a:latin typeface="Garamond" panose="02020404030301010803"/>
            </a:endParaRPr>
          </a:p>
        </p:txBody>
      </p:sp>
      <p:sp>
        <p:nvSpPr>
          <p:cNvPr id="3" name="Rectangle 2"/>
          <p:cNvSpPr/>
          <p:nvPr/>
        </p:nvSpPr>
        <p:spPr>
          <a:xfrm rot="10800000" flipV="1">
            <a:off x="2098425" y="562708"/>
            <a:ext cx="8041535" cy="562708"/>
          </a:xfrm>
          <a:prstGeom prst="rect">
            <a:avLst/>
          </a:prstGeom>
          <a:solidFill>
            <a:srgbClr val="7030A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defTabSz="457200"/>
            <a:r>
              <a:rPr lang="en-US" sz="2400" dirty="0">
                <a:solidFill>
                  <a:prstClr val="black"/>
                </a:solidFill>
                <a:latin typeface="Times New Roman" pitchFamily="18" charset="0"/>
                <a:cs typeface="Times New Roman" pitchFamily="18" charset="0"/>
              </a:rPr>
              <a:t>          </a:t>
            </a:r>
            <a:r>
              <a:rPr lang="en-US" sz="2400" b="1" dirty="0">
                <a:solidFill>
                  <a:prstClr val="black"/>
                </a:solidFill>
                <a:latin typeface="Times New Roman" pitchFamily="18" charset="0"/>
                <a:cs typeface="Times New Roman" pitchFamily="18" charset="0"/>
              </a:rPr>
              <a:t>How Rectangular Microstrip Patch Antenna Radiates </a:t>
            </a:r>
          </a:p>
        </p:txBody>
      </p:sp>
      <p:sp>
        <p:nvSpPr>
          <p:cNvPr id="4" name="Rectangle 3"/>
          <p:cNvSpPr/>
          <p:nvPr/>
        </p:nvSpPr>
        <p:spPr>
          <a:xfrm>
            <a:off x="443948" y="1264175"/>
            <a:ext cx="11304104" cy="2308324"/>
          </a:xfrm>
          <a:prstGeom prst="rect">
            <a:avLst/>
          </a:prstGeom>
        </p:spPr>
        <p:txBody>
          <a:bodyPr wrap="square">
            <a:spAutoFit/>
          </a:bodyPr>
          <a:lstStyle/>
          <a:p>
            <a:pPr marL="285750" indent="-285750" defTabSz="457200">
              <a:buClr>
                <a:prstClr val="black"/>
              </a:buClr>
              <a:buFont typeface="Arial" panose="020B0604020202020204" pitchFamily="34" charset="0"/>
              <a:buChar char="•"/>
              <a:defRPr/>
            </a:pPr>
            <a:r>
              <a:rPr lang="en-US" sz="1600" dirty="0">
                <a:solidFill>
                  <a:prstClr val="black"/>
                </a:solidFill>
                <a:latin typeface="Times New Roman" panose="02020603050405020304" pitchFamily="18" charset="0"/>
                <a:cs typeface="Times New Roman" panose="02020603050405020304" pitchFamily="18" charset="0"/>
              </a:rPr>
              <a:t>In cavity, after excitation strong field is set up inside the cavity.</a:t>
            </a:r>
          </a:p>
          <a:p>
            <a:pPr marL="285750" indent="-285750" defTabSz="457200">
              <a:buClr>
                <a:prstClr val="black"/>
              </a:buClr>
              <a:buFont typeface="Arial" panose="020B0604020202020204" pitchFamily="34" charset="0"/>
              <a:buChar char="•"/>
              <a:defRPr/>
            </a:pPr>
            <a:r>
              <a:rPr lang="en-US" sz="1600" dirty="0">
                <a:solidFill>
                  <a:prstClr val="black"/>
                </a:solidFill>
                <a:latin typeface="Times New Roman" panose="02020603050405020304" pitchFamily="18" charset="0"/>
                <a:cs typeface="Times New Roman" panose="02020603050405020304" pitchFamily="18" charset="0"/>
              </a:rPr>
              <a:t>The fringing fields around the antenna is responsible for radiation.</a:t>
            </a:r>
          </a:p>
          <a:p>
            <a:pPr marL="285750" indent="-285750" defTabSz="457200">
              <a:buClr>
                <a:prstClr val="black"/>
              </a:buClr>
              <a:buFont typeface="Arial" panose="020B0604020202020204" pitchFamily="34" charset="0"/>
              <a:buChar char="•"/>
              <a:defRPr/>
            </a:pPr>
            <a:r>
              <a:rPr lang="en-US" sz="1600" dirty="0">
                <a:solidFill>
                  <a:prstClr val="black"/>
                </a:solidFill>
                <a:latin typeface="Times New Roman" panose="02020603050405020304" pitchFamily="18" charset="0"/>
                <a:cs typeface="Times New Roman" panose="02020603050405020304" pitchFamily="18" charset="0"/>
              </a:rPr>
              <a:t>Also known as voltage radiator.</a:t>
            </a:r>
          </a:p>
          <a:p>
            <a:pPr marL="285750" indent="-285750" defTabSz="457200">
              <a:buClr>
                <a:prstClr val="black"/>
              </a:buClr>
              <a:buFont typeface="Arial" panose="020B0604020202020204" pitchFamily="34" charset="0"/>
              <a:buChar char="•"/>
              <a:defRPr/>
            </a:pPr>
            <a:r>
              <a:rPr lang="en-US" sz="1600" dirty="0">
                <a:solidFill>
                  <a:prstClr val="black"/>
                </a:solidFill>
                <a:latin typeface="Times New Roman" panose="02020603050405020304" pitchFamily="18" charset="0"/>
                <a:cs typeface="Times New Roman" panose="02020603050405020304" pitchFamily="18" charset="0"/>
              </a:rPr>
              <a:t>The rectangular patch acts approximately as a resonant cavity (with short-circuit  walls on top and bottom, open-circuit (PMC) walls on the edges).</a:t>
            </a:r>
          </a:p>
          <a:p>
            <a:pPr marL="285750" indent="-285750" defTabSz="457200">
              <a:buClr>
                <a:prstClr val="black"/>
              </a:buClr>
              <a:buFont typeface="Arial" panose="020B0604020202020204" pitchFamily="34" charset="0"/>
              <a:buChar char="•"/>
              <a:defRPr/>
            </a:pPr>
            <a:r>
              <a:rPr lang="en-US" sz="1600" dirty="0">
                <a:solidFill>
                  <a:prstClr val="black"/>
                </a:solidFill>
                <a:latin typeface="Times New Roman" panose="02020603050405020304" pitchFamily="18" charset="0"/>
                <a:cs typeface="Times New Roman" panose="02020603050405020304" pitchFamily="18" charset="0"/>
              </a:rPr>
              <a:t>To increase fringing effect or radiation:</a:t>
            </a:r>
          </a:p>
          <a:p>
            <a:pPr defTabSz="457200">
              <a:defRPr/>
            </a:pPr>
            <a:r>
              <a:rPr lang="en-US" sz="1600" dirty="0">
                <a:solidFill>
                  <a:prstClr val="black"/>
                </a:solidFill>
                <a:latin typeface="Times New Roman" panose="02020603050405020304" pitchFamily="18" charset="0"/>
                <a:cs typeface="Times New Roman" panose="02020603050405020304" pitchFamily="18" charset="0"/>
              </a:rPr>
              <a:t>       (a) Low “</a:t>
            </a:r>
            <a:r>
              <a:rPr lang="el-GR" sz="1600" dirty="0">
                <a:solidFill>
                  <a:prstClr val="black"/>
                </a:solidFill>
                <a:latin typeface="Calibri" panose="020F0502020204030204" pitchFamily="34" charset="0"/>
                <a:cs typeface="Calibri" panose="020F0502020204030204" pitchFamily="34" charset="0"/>
              </a:rPr>
              <a:t>ε</a:t>
            </a:r>
            <a:r>
              <a:rPr lang="en-US" sz="1600" baseline="-25000" dirty="0">
                <a:solidFill>
                  <a:prstClr val="black"/>
                </a:solidFill>
                <a:latin typeface="Times New Roman" panose="02020603050405020304" pitchFamily="18" charset="0"/>
                <a:cs typeface="Times New Roman" panose="02020603050405020304" pitchFamily="18" charset="0"/>
              </a:rPr>
              <a:t>r</a:t>
            </a:r>
            <a:r>
              <a:rPr lang="en-US" sz="1600" dirty="0">
                <a:solidFill>
                  <a:prstClr val="black"/>
                </a:solidFill>
                <a:latin typeface="Times New Roman" panose="02020603050405020304" pitchFamily="18" charset="0"/>
                <a:cs typeface="Times New Roman" panose="02020603050405020304" pitchFamily="18" charset="0"/>
              </a:rPr>
              <a:t>”</a:t>
            </a:r>
            <a:endParaRPr lang="en-US" sz="1600" baseline="-25000" dirty="0">
              <a:solidFill>
                <a:prstClr val="black"/>
              </a:solidFill>
              <a:latin typeface="Times New Roman" panose="02020603050405020304" pitchFamily="18" charset="0"/>
              <a:cs typeface="Times New Roman" panose="02020603050405020304" pitchFamily="18" charset="0"/>
            </a:endParaRPr>
          </a:p>
          <a:p>
            <a:pPr defTabSz="457200">
              <a:buClr>
                <a:prstClr val="black"/>
              </a:buClr>
              <a:defRPr/>
            </a:pPr>
            <a:r>
              <a:rPr lang="en-US" sz="1600" dirty="0">
                <a:solidFill>
                  <a:prstClr val="black"/>
                </a:solidFill>
                <a:latin typeface="Times New Roman" panose="02020603050405020304" pitchFamily="18" charset="0"/>
                <a:cs typeface="Times New Roman" panose="02020603050405020304" pitchFamily="18" charset="0"/>
              </a:rPr>
              <a:t>       (b) “h” should be high</a:t>
            </a:r>
          </a:p>
          <a:p>
            <a:pPr defTabSz="457200">
              <a:buClr>
                <a:prstClr val="black"/>
              </a:buClr>
              <a:defRPr/>
            </a:pPr>
            <a:r>
              <a:rPr lang="en-US" sz="1600" dirty="0">
                <a:solidFill>
                  <a:prstClr val="black"/>
                </a:solidFill>
                <a:latin typeface="Times New Roman" panose="02020603050405020304" pitchFamily="18" charset="0"/>
                <a:cs typeface="Times New Roman" panose="02020603050405020304" pitchFamily="18" charset="0"/>
              </a:rPr>
              <a:t>       (c) “W” should be high</a:t>
            </a:r>
          </a:p>
        </p:txBody>
      </p:sp>
      <p:pic>
        <p:nvPicPr>
          <p:cNvPr id="5" name="Picture 2" descr="Fringe field of Microstrip Patch Antenna | Download Scientific Diagram">
            <a:extLst>
              <a:ext uri="{FF2B5EF4-FFF2-40B4-BE49-F238E27FC236}">
                <a16:creationId xmlns:a16="http://schemas.microsoft.com/office/drawing/2014/main" id="{3A214812-DF49-41D8-A0F5-599371AD73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24" t="7333" r="6947" b="5204"/>
          <a:stretch/>
        </p:blipFill>
        <p:spPr bwMode="auto">
          <a:xfrm>
            <a:off x="7063409" y="2423088"/>
            <a:ext cx="4058478" cy="15599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rot="10800000" flipV="1">
            <a:off x="738045" y="3715091"/>
            <a:ext cx="4696793" cy="369332"/>
          </a:xfrm>
          <a:prstGeom prst="rect">
            <a:avLst/>
          </a:prstGeom>
        </p:spPr>
        <p:txBody>
          <a:bodyPr wrap="square">
            <a:spAutoFit/>
          </a:bodyPr>
          <a:lstStyle/>
          <a:p>
            <a:pPr defTabSz="457200"/>
            <a:r>
              <a:rPr lang="en-US" b="1" dirty="0">
                <a:solidFill>
                  <a:prstClr val="black"/>
                </a:solidFill>
                <a:latin typeface="Garamond" panose="02020404030301010803"/>
              </a:rPr>
              <a:t>What is feeding </a:t>
            </a:r>
            <a:r>
              <a:rPr lang="en-US" b="1" dirty="0">
                <a:solidFill>
                  <a:prstClr val="black"/>
                </a:solidFill>
                <a:latin typeface="Garamond" panose="02020404030301010803"/>
                <a:sym typeface="Symbol"/>
              </a:rPr>
              <a:t></a:t>
            </a:r>
            <a:r>
              <a:rPr lang="en-US" b="1" dirty="0">
                <a:solidFill>
                  <a:prstClr val="black"/>
                </a:solidFill>
                <a:latin typeface="Garamond" panose="02020404030301010803"/>
              </a:rPr>
              <a:t> </a:t>
            </a:r>
            <a:endParaRPr lang="en-US" dirty="0">
              <a:solidFill>
                <a:prstClr val="black"/>
              </a:solidFill>
              <a:latin typeface="Garamond" panose="02020404030301010803"/>
            </a:endParaRPr>
          </a:p>
        </p:txBody>
      </p:sp>
      <p:sp>
        <p:nvSpPr>
          <p:cNvPr id="7" name="Rectangle 6"/>
          <p:cNvSpPr/>
          <p:nvPr/>
        </p:nvSpPr>
        <p:spPr>
          <a:xfrm>
            <a:off x="467140" y="3979607"/>
            <a:ext cx="11304104" cy="646331"/>
          </a:xfrm>
          <a:prstGeom prst="rect">
            <a:avLst/>
          </a:prstGeom>
        </p:spPr>
        <p:txBody>
          <a:bodyPr wrap="square">
            <a:spAutoFit/>
          </a:bodyPr>
          <a:lstStyle/>
          <a:p>
            <a:pPr marL="285750" indent="-285750" defTabSz="457200">
              <a:buFont typeface="Arial" panose="020B0604020202020204" pitchFamily="34" charset="0"/>
              <a:buChar char="•"/>
            </a:pPr>
            <a:r>
              <a:rPr lang="en-US" dirty="0">
                <a:solidFill>
                  <a:prstClr val="black"/>
                </a:solidFill>
                <a:latin typeface="Times New Roman" panose="02020603050405020304" pitchFamily="18" charset="0"/>
                <a:cs typeface="Times New Roman" panose="02020603050405020304" pitchFamily="18" charset="0"/>
              </a:rPr>
              <a:t>The feed line connects the antenna to the receiver, transmitter, or transceiver. The line transfers radio-frequency (RF) energy from a transmitter to an antenna, and/or from an antenna to a receiver</a:t>
            </a:r>
            <a:r>
              <a:rPr lang="en-US" dirty="0">
                <a:solidFill>
                  <a:prstClr val="black"/>
                </a:solidFill>
                <a:latin typeface="Garamond" panose="02020404030301010803"/>
              </a:rPr>
              <a:t>. </a:t>
            </a:r>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2279" y="4799606"/>
            <a:ext cx="3096000" cy="1701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6904" r="3316" b="8034"/>
          <a:stretch/>
        </p:blipFill>
        <p:spPr bwMode="auto">
          <a:xfrm>
            <a:off x="738044" y="4768088"/>
            <a:ext cx="2736000" cy="1796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2838" y="5033047"/>
            <a:ext cx="2844000" cy="123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Date Placeholder 10"/>
          <p:cNvSpPr>
            <a:spLocks noGrp="1"/>
          </p:cNvSpPr>
          <p:nvPr>
            <p:ph type="dt" sz="half" idx="10"/>
          </p:nvPr>
        </p:nvSpPr>
        <p:spPr/>
        <p:txBody>
          <a:bodyPr/>
          <a:lstStyle/>
          <a:p>
            <a:fld id="{9DDE3C4B-CECB-475D-9928-2AD7F4E1A8AF}" type="datetime1">
              <a:rPr lang="en-IN" smtClean="0"/>
              <a:t>22-03-2025</a:t>
            </a:fld>
            <a:endParaRPr lang="en-IN"/>
          </a:p>
        </p:txBody>
      </p:sp>
    </p:spTree>
    <p:extLst>
      <p:ext uri="{BB962C8B-B14F-4D97-AF65-F5344CB8AC3E}">
        <p14:creationId xmlns:p14="http://schemas.microsoft.com/office/powerpoint/2010/main" val="20661437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F60FD1-C3C3-607E-60FD-BA80F3F378AF}"/>
              </a:ext>
            </a:extLst>
          </p:cNvPr>
          <p:cNvSpPr txBox="1"/>
          <p:nvPr/>
        </p:nvSpPr>
        <p:spPr>
          <a:xfrm>
            <a:off x="601282" y="589619"/>
            <a:ext cx="7438029" cy="5859553"/>
          </a:xfrm>
          <a:prstGeom prst="rect">
            <a:avLst/>
          </a:prstGeom>
          <a:noFill/>
        </p:spPr>
        <p:txBody>
          <a:bodyPr wrap="square">
            <a:spAutoFit/>
          </a:bodyPr>
          <a:lstStyle/>
          <a:p>
            <a:pPr marL="342900" marR="0" lvl="0"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Introduction to Antenna</a:t>
            </a:r>
          </a:p>
          <a:p>
            <a:pPr marL="342900" marR="0" lvl="0"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Antenna Classification </a:t>
            </a:r>
          </a:p>
          <a:p>
            <a:pPr marL="342900" marR="0" lvl="0"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Types of Antenna </a:t>
            </a:r>
          </a:p>
          <a:p>
            <a:pPr marL="342900" marR="0" lvl="0"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Microstrip Patch Antenna (MPA)</a:t>
            </a:r>
          </a:p>
          <a:p>
            <a:pPr marL="342900" marR="0" lvl="0"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Geometry of Patches </a:t>
            </a:r>
          </a:p>
          <a:p>
            <a:pPr marL="342900" marR="0" lvl="0"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How Rectangular MPA Radiates </a:t>
            </a:r>
          </a:p>
          <a:p>
            <a:pPr marL="342900" marR="0" lvl="0"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Feeding Techniques </a:t>
            </a:r>
          </a:p>
          <a:p>
            <a:pPr marL="342900" marR="0" lvl="0"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Advantages and Disadvantages of MPA</a:t>
            </a:r>
          </a:p>
          <a:p>
            <a:pPr marL="342900" marR="0" lvl="0"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Applications </a:t>
            </a:r>
          </a:p>
          <a:p>
            <a:pPr marL="342900" marR="0" lvl="0"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Input Antenna Parameters </a:t>
            </a:r>
          </a:p>
          <a:p>
            <a:pPr marL="342900" marR="0" lvl="0"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Output Antenna Parameters </a:t>
            </a:r>
          </a:p>
          <a:p>
            <a:pPr marL="342900" marR="0" lvl="0"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Substrate </a:t>
            </a:r>
          </a:p>
          <a:p>
            <a:pPr marL="342900" marR="0" lvl="0"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Antenna Design Guideline  ( Rectangular patch ) </a:t>
            </a:r>
          </a:p>
          <a:p>
            <a:pPr marL="342900" marR="0" lvl="0"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Modelling of MPA Using HFSS Software </a:t>
            </a:r>
          </a:p>
        </p:txBody>
      </p:sp>
      <p:sp>
        <p:nvSpPr>
          <p:cNvPr id="2" name="TextBox 1">
            <a:extLst>
              <a:ext uri="{FF2B5EF4-FFF2-40B4-BE49-F238E27FC236}">
                <a16:creationId xmlns:a16="http://schemas.microsoft.com/office/drawing/2014/main" id="{15DB8DD3-2BBD-7058-D96E-8D94363E77CD}"/>
              </a:ext>
            </a:extLst>
          </p:cNvPr>
          <p:cNvSpPr txBox="1"/>
          <p:nvPr/>
        </p:nvSpPr>
        <p:spPr>
          <a:xfrm>
            <a:off x="3721092" y="226172"/>
            <a:ext cx="4558748" cy="461665"/>
          </a:xfrm>
          <a:prstGeom prst="rect">
            <a:avLst/>
          </a:prstGeom>
          <a:noFill/>
        </p:spPr>
        <p:txBody>
          <a:bodyPr wrap="square" rtlCol="0">
            <a:spAutoFit/>
          </a:bodyPr>
          <a:lstStyle/>
          <a:p>
            <a:pPr algn="ctr"/>
            <a:r>
              <a:rPr lang="en-US" sz="2400" b="1" u="sng" dirty="0">
                <a:solidFill>
                  <a:srgbClr val="401B5B"/>
                </a:solidFill>
                <a:latin typeface="Times New Roman" panose="02020603050405020304" pitchFamily="18" charset="0"/>
                <a:cs typeface="Times New Roman" panose="02020603050405020304" pitchFamily="18" charset="0"/>
              </a:rPr>
              <a:t>Outline</a:t>
            </a:r>
            <a:endParaRPr lang="en-IN" sz="2400" b="1" u="sng" dirty="0">
              <a:solidFill>
                <a:srgbClr val="401B5B"/>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098D6B7-ED8F-4A0E-8697-E3BA13962646}" type="datetime1">
              <a:rPr lang="en-IN" smtClean="0"/>
              <a:t>22-03-2025</a:t>
            </a:fld>
            <a:endParaRPr lang="en-IN"/>
          </a:p>
        </p:txBody>
      </p:sp>
      <p:sp>
        <p:nvSpPr>
          <p:cNvPr id="5" name="Slide Number Placeholder 4"/>
          <p:cNvSpPr>
            <a:spLocks noGrp="1"/>
          </p:cNvSpPr>
          <p:nvPr>
            <p:ph type="sldNum" sz="quarter" idx="12"/>
          </p:nvPr>
        </p:nvSpPr>
        <p:spPr/>
        <p:txBody>
          <a:bodyPr/>
          <a:lstStyle/>
          <a:p>
            <a:fld id="{643C36B5-B49D-41F4-B8B3-802757215F5C}" type="slidenum">
              <a:rPr lang="en-IN" smtClean="0"/>
              <a:t>2</a:t>
            </a:fld>
            <a:endParaRPr lang="en-IN"/>
          </a:p>
        </p:txBody>
      </p:sp>
    </p:spTree>
    <p:extLst>
      <p:ext uri="{BB962C8B-B14F-4D97-AF65-F5344CB8AC3E}">
        <p14:creationId xmlns:p14="http://schemas.microsoft.com/office/powerpoint/2010/main" val="12891313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457200"/>
            <a:fld id="{AD202D81-2878-4D2C-BFAF-AA7A4993CD70}" type="slidenum">
              <a:rPr lang="en-US">
                <a:solidFill>
                  <a:prstClr val="black"/>
                </a:solidFill>
                <a:latin typeface="Garamond" panose="02020404030301010803"/>
              </a:rPr>
              <a:pPr defTabSz="457200"/>
              <a:t>20</a:t>
            </a:fld>
            <a:endParaRPr lang="en-US" dirty="0">
              <a:solidFill>
                <a:prstClr val="black"/>
              </a:solidFill>
              <a:latin typeface="Garamond" panose="02020404030301010803"/>
            </a:endParaRPr>
          </a:p>
        </p:txBody>
      </p:sp>
      <p:sp>
        <p:nvSpPr>
          <p:cNvPr id="3" name="Rectangle 2"/>
          <p:cNvSpPr/>
          <p:nvPr/>
        </p:nvSpPr>
        <p:spPr>
          <a:xfrm rot="10800000" flipV="1">
            <a:off x="2075233" y="241389"/>
            <a:ext cx="8041533" cy="457202"/>
          </a:xfrm>
          <a:prstGeom prst="rect">
            <a:avLst/>
          </a:prstGeom>
          <a:solidFill>
            <a:srgbClr val="7030A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defTabSz="457200"/>
            <a:r>
              <a:rPr lang="en-US" sz="2400" b="1" dirty="0">
                <a:solidFill>
                  <a:prstClr val="black"/>
                </a:solidFill>
                <a:latin typeface="Times New Roman" panose="02020603050405020304" pitchFamily="18" charset="0"/>
                <a:cs typeface="Times New Roman" panose="02020603050405020304" pitchFamily="18" charset="0"/>
              </a:rPr>
              <a:t>                                    Feeding Techniques   </a:t>
            </a:r>
            <a:endParaRPr lang="en-US" sz="2400" dirty="0">
              <a:solidFill>
                <a:prstClr val="black"/>
              </a:solidFill>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5F6FCD30-242C-6839-4FB8-198D6180185E}"/>
              </a:ext>
            </a:extLst>
          </p:cNvPr>
          <p:cNvGrpSpPr/>
          <p:nvPr/>
        </p:nvGrpSpPr>
        <p:grpSpPr>
          <a:xfrm>
            <a:off x="1710877" y="711844"/>
            <a:ext cx="8405889" cy="5891516"/>
            <a:chOff x="1789072" y="724273"/>
            <a:chExt cx="8405889" cy="5891516"/>
          </a:xfrm>
        </p:grpSpPr>
        <p:sp>
          <p:nvSpPr>
            <p:cNvPr id="4" name="Rectangle 3"/>
            <p:cNvSpPr/>
            <p:nvPr/>
          </p:nvSpPr>
          <p:spPr>
            <a:xfrm>
              <a:off x="2309447" y="1230923"/>
              <a:ext cx="7655168" cy="369332"/>
            </a:xfrm>
            <a:prstGeom prst="rect">
              <a:avLst/>
            </a:prstGeom>
          </p:spPr>
          <p:txBody>
            <a:bodyPr wrap="square">
              <a:spAutoFit/>
            </a:bodyPr>
            <a:lstStyle/>
            <a:p>
              <a:pPr marL="342900" indent="-215900" algn="just" defTabSz="457200">
                <a:spcBef>
                  <a:spcPts val="400"/>
                </a:spcBef>
                <a:buClr>
                  <a:prstClr val="black"/>
                </a:buClr>
                <a:buSzPts val="2000"/>
              </a:pPr>
              <a:endParaRPr lang="en-US" dirty="0">
                <a:solidFill>
                  <a:prstClr val="black"/>
                </a:solidFill>
                <a:latin typeface="Times New Roman"/>
                <a:ea typeface="Times New Roman"/>
                <a:cs typeface="Times New Roman"/>
                <a:sym typeface="Times New Roman"/>
              </a:endParaRP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072" y="4486503"/>
              <a:ext cx="2033961" cy="158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140" t="3707"/>
            <a:stretch/>
          </p:blipFill>
          <p:spPr bwMode="auto">
            <a:xfrm>
              <a:off x="3927076" y="4529905"/>
              <a:ext cx="2016369" cy="2085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4961" y="4428664"/>
              <a:ext cx="2160000" cy="1830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7488" y="4453603"/>
              <a:ext cx="1908000" cy="1834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image1.jpeg"/>
            <p:cNvPicPr/>
            <p:nvPr/>
          </p:nvPicPr>
          <p:blipFill rotWithShape="1">
            <a:blip r:embed="rId6" cstate="print"/>
            <a:srcRect l="928" t="1515" r="1366" b="1965"/>
            <a:stretch/>
          </p:blipFill>
          <p:spPr>
            <a:xfrm>
              <a:off x="2188615" y="724273"/>
              <a:ext cx="7920000" cy="3420000"/>
            </a:xfrm>
            <a:prstGeom prst="rect">
              <a:avLst/>
            </a:prstGeom>
          </p:spPr>
        </p:pic>
        <p:cxnSp>
          <p:nvCxnSpPr>
            <p:cNvPr id="6" name="Straight Arrow Connector 5">
              <a:extLst>
                <a:ext uri="{FF2B5EF4-FFF2-40B4-BE49-F238E27FC236}">
                  <a16:creationId xmlns:a16="http://schemas.microsoft.com/office/drawing/2014/main" id="{2EB73468-0CE3-DB51-AC4A-E22B7FB011BF}"/>
                </a:ext>
              </a:extLst>
            </p:cNvPr>
            <p:cNvCxnSpPr>
              <a:cxnSpLocks/>
            </p:cNvCxnSpPr>
            <p:nvPr/>
          </p:nvCxnSpPr>
          <p:spPr>
            <a:xfrm>
              <a:off x="3010023" y="4088753"/>
              <a:ext cx="0" cy="339911"/>
            </a:xfrm>
            <a:prstGeom prst="straightConnector1">
              <a:avLst/>
            </a:prstGeom>
            <a:ln w="28575">
              <a:solidFill>
                <a:srgbClr val="401B5B"/>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23F629E-C061-FBF6-7885-58F64AD0F479}"/>
                </a:ext>
              </a:extLst>
            </p:cNvPr>
            <p:cNvCxnSpPr>
              <a:cxnSpLocks/>
            </p:cNvCxnSpPr>
            <p:nvPr/>
          </p:nvCxnSpPr>
          <p:spPr>
            <a:xfrm>
              <a:off x="4935260" y="4096686"/>
              <a:ext cx="0" cy="339911"/>
            </a:xfrm>
            <a:prstGeom prst="straightConnector1">
              <a:avLst/>
            </a:prstGeom>
            <a:ln w="28575">
              <a:solidFill>
                <a:srgbClr val="401B5B"/>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C830F86-4CCA-8CB8-DDCF-F3FA66961494}"/>
                </a:ext>
              </a:extLst>
            </p:cNvPr>
            <p:cNvCxnSpPr>
              <a:cxnSpLocks/>
            </p:cNvCxnSpPr>
            <p:nvPr/>
          </p:nvCxnSpPr>
          <p:spPr>
            <a:xfrm>
              <a:off x="7231732" y="4096687"/>
              <a:ext cx="0" cy="339911"/>
            </a:xfrm>
            <a:prstGeom prst="straightConnector1">
              <a:avLst/>
            </a:prstGeom>
            <a:ln w="28575">
              <a:solidFill>
                <a:srgbClr val="401B5B"/>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C08B040-1F0E-FA6C-ADB8-570C709FCA4B}"/>
                </a:ext>
              </a:extLst>
            </p:cNvPr>
            <p:cNvCxnSpPr>
              <a:cxnSpLocks/>
            </p:cNvCxnSpPr>
            <p:nvPr/>
          </p:nvCxnSpPr>
          <p:spPr>
            <a:xfrm>
              <a:off x="9228854" y="4113692"/>
              <a:ext cx="0" cy="339911"/>
            </a:xfrm>
            <a:prstGeom prst="straightConnector1">
              <a:avLst/>
            </a:prstGeom>
            <a:ln w="28575">
              <a:solidFill>
                <a:srgbClr val="401B5B"/>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0"/>
          </p:nvPr>
        </p:nvSpPr>
        <p:spPr/>
        <p:txBody>
          <a:bodyPr/>
          <a:lstStyle/>
          <a:p>
            <a:fld id="{8149E4BC-37DE-461D-A61C-F9A27E0A53E4}" type="datetime1">
              <a:rPr lang="en-IN" smtClean="0"/>
              <a:t>22-03-2025</a:t>
            </a:fld>
            <a:endParaRPr lang="en-IN"/>
          </a:p>
        </p:txBody>
      </p:sp>
    </p:spTree>
    <p:extLst>
      <p:ext uri="{BB962C8B-B14F-4D97-AF65-F5344CB8AC3E}">
        <p14:creationId xmlns:p14="http://schemas.microsoft.com/office/powerpoint/2010/main" val="36169171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02D81-2878-4D2C-BFAF-AA7A4993CD70}" type="slidenum">
              <a:rPr lang="en-US" smtClean="0"/>
              <a:t>21</a:t>
            </a:fld>
            <a:endParaRPr lang="en-US" dirty="0"/>
          </a:p>
        </p:txBody>
      </p:sp>
      <p:sp>
        <p:nvSpPr>
          <p:cNvPr id="3" name="Rectangle 2"/>
          <p:cNvSpPr/>
          <p:nvPr/>
        </p:nvSpPr>
        <p:spPr>
          <a:xfrm rot="10800000" flipV="1">
            <a:off x="2098425" y="562708"/>
            <a:ext cx="8041535" cy="562708"/>
          </a:xfrm>
          <a:prstGeom prst="rect">
            <a:avLst/>
          </a:prstGeom>
          <a:solidFill>
            <a:srgbClr val="7030A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2400" b="1" dirty="0">
                <a:solidFill>
                  <a:schemeClr val="tx1"/>
                </a:solidFill>
                <a:latin typeface="Times New Roman"/>
                <a:ea typeface="Times New Roman"/>
                <a:cs typeface="Times New Roman"/>
                <a:sym typeface="Times New Roman"/>
              </a:rPr>
              <a:t>                Typical substrates and their parameters</a:t>
            </a:r>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5" name="Google Shape;135;p20"/>
          <p:cNvPicPr preferRelativeResize="0">
            <a:picLocks/>
          </p:cNvPicPr>
          <p:nvPr/>
        </p:nvPicPr>
        <p:blipFill rotWithShape="1">
          <a:blip r:embed="rId2">
            <a:alphaModFix/>
          </a:blip>
          <a:srcRect/>
          <a:stretch/>
        </p:blipFill>
        <p:spPr>
          <a:xfrm>
            <a:off x="1749286" y="1817078"/>
            <a:ext cx="8041535" cy="3434860"/>
          </a:xfrm>
          <a:prstGeom prst="rect">
            <a:avLst/>
          </a:prstGeom>
          <a:noFill/>
          <a:ln>
            <a:noFill/>
          </a:ln>
        </p:spPr>
      </p:pic>
      <p:sp>
        <p:nvSpPr>
          <p:cNvPr id="4" name="Date Placeholder 3"/>
          <p:cNvSpPr>
            <a:spLocks noGrp="1"/>
          </p:cNvSpPr>
          <p:nvPr>
            <p:ph type="dt" sz="half" idx="10"/>
          </p:nvPr>
        </p:nvSpPr>
        <p:spPr/>
        <p:txBody>
          <a:bodyPr/>
          <a:lstStyle/>
          <a:p>
            <a:fld id="{6FA34DA5-B933-4035-88C5-F00F5CDF64FE}" type="datetime1">
              <a:rPr lang="en-IN" smtClean="0"/>
              <a:t>22-03-2025</a:t>
            </a:fld>
            <a:endParaRPr lang="en-IN"/>
          </a:p>
        </p:txBody>
      </p:sp>
    </p:spTree>
    <p:extLst>
      <p:ext uri="{BB962C8B-B14F-4D97-AF65-F5344CB8AC3E}">
        <p14:creationId xmlns:p14="http://schemas.microsoft.com/office/powerpoint/2010/main" val="8094440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02D81-2878-4D2C-BFAF-AA7A4993CD70}" type="slidenum">
              <a:rPr lang="en-US" smtClean="0"/>
              <a:t>22</a:t>
            </a:fld>
            <a:endParaRPr lang="en-US" dirty="0"/>
          </a:p>
        </p:txBody>
      </p:sp>
      <p:sp>
        <p:nvSpPr>
          <p:cNvPr id="3" name="Rectangle 2"/>
          <p:cNvSpPr/>
          <p:nvPr/>
        </p:nvSpPr>
        <p:spPr>
          <a:xfrm rot="10800000" flipV="1">
            <a:off x="2098424" y="562708"/>
            <a:ext cx="8041535" cy="457200"/>
          </a:xfrm>
          <a:prstGeom prst="rect">
            <a:avLst/>
          </a:prstGeom>
          <a:solidFill>
            <a:srgbClr val="7030A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tx1"/>
                </a:solidFill>
              </a:rPr>
              <a:t>               Antenna Design Guideline ( Rectangular Patch) </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4" name="Rectangle 3"/>
          <p:cNvSpPr/>
          <p:nvPr/>
        </p:nvSpPr>
        <p:spPr>
          <a:xfrm>
            <a:off x="2309447" y="1230923"/>
            <a:ext cx="7655168" cy="369332"/>
          </a:xfrm>
          <a:prstGeom prst="rect">
            <a:avLst/>
          </a:prstGeom>
        </p:spPr>
        <p:txBody>
          <a:bodyPr wrap="square">
            <a:spAutoFit/>
          </a:bodyPr>
          <a:lstStyle/>
          <a:p>
            <a:pPr marL="342900" indent="-215900" algn="just">
              <a:spcBef>
                <a:spcPts val="400"/>
              </a:spcBef>
              <a:buClr>
                <a:schemeClr val="dk1"/>
              </a:buClr>
              <a:buSzPts val="2000"/>
            </a:pPr>
            <a:endParaRPr lang="en-US" dirty="0">
              <a:latin typeface="Times New Roman"/>
              <a:ea typeface="Times New Roman"/>
              <a:cs typeface="Times New Roman"/>
              <a:sym typeface="Times New Roman"/>
            </a:endParaRPr>
          </a:p>
        </p:txBody>
      </p:sp>
      <p:sp>
        <p:nvSpPr>
          <p:cNvPr id="7" name="Rectangle 6"/>
          <p:cNvSpPr/>
          <p:nvPr/>
        </p:nvSpPr>
        <p:spPr>
          <a:xfrm>
            <a:off x="516836" y="1389240"/>
            <a:ext cx="10836964" cy="3929281"/>
          </a:xfrm>
          <a:prstGeom prst="rect">
            <a:avLst/>
          </a:prstGeom>
        </p:spPr>
        <p:txBody>
          <a:bodyPr wrap="square">
            <a:spAutoFit/>
          </a:bodyPr>
          <a:lstStyle/>
          <a:p>
            <a:pPr marL="285750" indent="-285750" algn="just">
              <a:buClr>
                <a:schemeClr val="dk1"/>
              </a:buClr>
              <a:buSzPts val="2000"/>
              <a:buFont typeface="Arial" panose="020B0604020202020204" pitchFamily="34" charset="0"/>
              <a:buChar char="•"/>
            </a:pPr>
            <a:r>
              <a:rPr lang="en-US" dirty="0">
                <a:latin typeface="Times New Roman"/>
                <a:ea typeface="Times New Roman"/>
                <a:cs typeface="Times New Roman"/>
                <a:sym typeface="Times New Roman"/>
              </a:rPr>
              <a:t>The procedure assumes that the specified information includes the dielectric constant of the substrate ( Er), the resonant frequency (fr), and the height of the substrate. The procedure is as follows:</a:t>
            </a:r>
            <a:endParaRPr lang="en-US" dirty="0"/>
          </a:p>
          <a:p>
            <a:pPr marL="285750" indent="-285750" algn="just">
              <a:spcBef>
                <a:spcPts val="400"/>
              </a:spcBef>
              <a:buClr>
                <a:schemeClr val="dk1"/>
              </a:buClr>
              <a:buSzPts val="2000"/>
              <a:buFont typeface="Arial" panose="020B0604020202020204" pitchFamily="34" charset="0"/>
              <a:buChar char="•"/>
            </a:pPr>
            <a:r>
              <a:rPr lang="en-US" dirty="0">
                <a:latin typeface="Times New Roman"/>
                <a:ea typeface="Times New Roman"/>
                <a:cs typeface="Times New Roman"/>
                <a:sym typeface="Times New Roman"/>
              </a:rPr>
              <a:t>Specify: </a:t>
            </a:r>
            <a:r>
              <a:rPr lang="el-GR" i="1" dirty="0" smtClean="0">
                <a:latin typeface="Times New Roman"/>
                <a:ea typeface="Times New Roman"/>
                <a:cs typeface="Times New Roman"/>
                <a:sym typeface="Times New Roman"/>
              </a:rPr>
              <a:t>ε</a:t>
            </a:r>
            <a:r>
              <a:rPr lang="en-US" sz="1000" i="1" dirty="0" smtClean="0">
                <a:latin typeface="Times New Roman"/>
                <a:ea typeface="Times New Roman"/>
                <a:cs typeface="Times New Roman"/>
                <a:sym typeface="Times New Roman"/>
              </a:rPr>
              <a:t>r</a:t>
            </a:r>
            <a:r>
              <a:rPr lang="en-US" dirty="0">
                <a:latin typeface="Times New Roman"/>
                <a:ea typeface="Times New Roman"/>
                <a:cs typeface="Times New Roman"/>
                <a:sym typeface="Times New Roman"/>
              </a:rPr>
              <a:t>, </a:t>
            </a:r>
            <a:r>
              <a:rPr lang="en-US" i="1" dirty="0">
                <a:latin typeface="Times New Roman"/>
                <a:ea typeface="Times New Roman"/>
                <a:cs typeface="Times New Roman"/>
                <a:sym typeface="Times New Roman"/>
              </a:rPr>
              <a:t>fr</a:t>
            </a:r>
            <a:r>
              <a:rPr lang="en-US" dirty="0">
                <a:latin typeface="Times New Roman"/>
                <a:ea typeface="Times New Roman"/>
                <a:cs typeface="Times New Roman"/>
                <a:sym typeface="Times New Roman"/>
              </a:rPr>
              <a:t> (in Hz), and </a:t>
            </a:r>
            <a:r>
              <a:rPr lang="en-US" i="1" dirty="0" smtClean="0">
                <a:latin typeface="Times New Roman"/>
                <a:ea typeface="Times New Roman"/>
                <a:cs typeface="Times New Roman"/>
                <a:sym typeface="Times New Roman"/>
              </a:rPr>
              <a:t>h.</a:t>
            </a:r>
            <a:r>
              <a:rPr lang="en-US" dirty="0" smtClean="0">
                <a:latin typeface="Times New Roman"/>
                <a:ea typeface="Times New Roman"/>
                <a:cs typeface="Times New Roman"/>
                <a:sym typeface="Times New Roman"/>
              </a:rPr>
              <a:t>  </a:t>
            </a:r>
            <a:endParaRPr lang="en-US" dirty="0"/>
          </a:p>
          <a:p>
            <a:pPr marL="285750" indent="-285750" algn="just">
              <a:spcBef>
                <a:spcPts val="400"/>
              </a:spcBef>
              <a:buClr>
                <a:schemeClr val="dk1"/>
              </a:buClr>
              <a:buSzPts val="2000"/>
              <a:buFont typeface="Arial" panose="020B0604020202020204" pitchFamily="34" charset="0"/>
              <a:buChar char="•"/>
            </a:pPr>
            <a:r>
              <a:rPr lang="en-US" dirty="0">
                <a:latin typeface="Times New Roman"/>
                <a:ea typeface="Times New Roman"/>
                <a:cs typeface="Times New Roman"/>
                <a:sym typeface="Times New Roman"/>
              </a:rPr>
              <a:t>Determine: W and L</a:t>
            </a:r>
          </a:p>
          <a:p>
            <a:pPr marL="285750" indent="-285750" algn="just">
              <a:spcBef>
                <a:spcPts val="400"/>
              </a:spcBef>
              <a:buClr>
                <a:schemeClr val="dk1"/>
              </a:buClr>
              <a:buSzPts val="2000"/>
              <a:buFont typeface="Arial" panose="020B0604020202020204" pitchFamily="34" charset="0"/>
              <a:buChar char="•"/>
            </a:pPr>
            <a:r>
              <a:rPr lang="en-US" dirty="0">
                <a:latin typeface="Times New Roman"/>
                <a:ea typeface="Times New Roman"/>
                <a:cs typeface="Times New Roman"/>
                <a:sym typeface="Times New Roman"/>
              </a:rPr>
              <a:t>Design Procedure: For an efficient radiator, a practical width that leads to good radiation efficiencies is </a:t>
            </a:r>
          </a:p>
          <a:p>
            <a:pPr marL="412750" indent="-285750" algn="just">
              <a:spcBef>
                <a:spcPts val="400"/>
              </a:spcBef>
              <a:buClr>
                <a:schemeClr val="dk1"/>
              </a:buClr>
              <a:buSzPts val="2000"/>
              <a:buFont typeface="Arial" panose="020B0604020202020204" pitchFamily="34" charset="0"/>
              <a:buChar char="•"/>
            </a:pPr>
            <a:endParaRPr lang="en-US" dirty="0">
              <a:latin typeface="Times New Roman"/>
              <a:ea typeface="Times New Roman"/>
              <a:cs typeface="Times New Roman"/>
              <a:sym typeface="Times New Roman"/>
            </a:endParaRPr>
          </a:p>
          <a:p>
            <a:pPr marL="412750" indent="-285750" algn="just">
              <a:spcBef>
                <a:spcPts val="400"/>
              </a:spcBef>
              <a:buClr>
                <a:schemeClr val="dk1"/>
              </a:buClr>
              <a:buSzPts val="2000"/>
              <a:buFont typeface="Arial" panose="020B0604020202020204" pitchFamily="34" charset="0"/>
              <a:buChar char="•"/>
            </a:pPr>
            <a:endParaRPr lang="en-US" dirty="0">
              <a:latin typeface="Times New Roman"/>
              <a:ea typeface="Times New Roman"/>
              <a:cs typeface="Times New Roman"/>
              <a:sym typeface="Times New Roman"/>
            </a:endParaRPr>
          </a:p>
          <a:p>
            <a:pPr marL="412750" indent="-285750" algn="just">
              <a:spcBef>
                <a:spcPts val="400"/>
              </a:spcBef>
              <a:buClr>
                <a:schemeClr val="dk1"/>
              </a:buClr>
              <a:buSzPts val="2000"/>
              <a:buFont typeface="Arial" panose="020B0604020202020204" pitchFamily="34" charset="0"/>
              <a:buChar char="•"/>
            </a:pPr>
            <a:endParaRPr lang="en-US" dirty="0">
              <a:latin typeface="Times New Roman"/>
              <a:ea typeface="Times New Roman"/>
              <a:cs typeface="Times New Roman"/>
              <a:sym typeface="Times New Roman"/>
            </a:endParaRPr>
          </a:p>
          <a:p>
            <a:pPr marL="285750" indent="-285750" algn="just">
              <a:spcBef>
                <a:spcPts val="400"/>
              </a:spcBef>
              <a:buClr>
                <a:schemeClr val="dk1"/>
              </a:buClr>
              <a:buSzPts val="2000"/>
              <a:buFont typeface="Arial" panose="020B0604020202020204" pitchFamily="34" charset="0"/>
              <a:buChar char="•"/>
            </a:pPr>
            <a:r>
              <a:rPr lang="en-US" dirty="0">
                <a:latin typeface="Times New Roman"/>
                <a:ea typeface="Times New Roman"/>
                <a:cs typeface="Times New Roman"/>
                <a:sym typeface="Times New Roman"/>
              </a:rPr>
              <a:t>Determine the effective dielectric constant of the microstrip antenna using  </a:t>
            </a:r>
            <a:endParaRPr lang="en-US" dirty="0"/>
          </a:p>
          <a:p>
            <a:pPr marL="342900" indent="-215900" algn="just">
              <a:spcBef>
                <a:spcPts val="400"/>
              </a:spcBef>
              <a:buClr>
                <a:schemeClr val="dk1"/>
              </a:buClr>
              <a:buSzPts val="2000"/>
            </a:pPr>
            <a:endParaRPr lang="en-US" dirty="0">
              <a:latin typeface="Times New Roman"/>
              <a:ea typeface="Times New Roman"/>
              <a:cs typeface="Times New Roman"/>
              <a:sym typeface="Times New Roman"/>
            </a:endParaRPr>
          </a:p>
          <a:p>
            <a:pPr algn="just">
              <a:spcBef>
                <a:spcPts val="400"/>
              </a:spcBef>
              <a:buClr>
                <a:schemeClr val="dk1"/>
              </a:buClr>
              <a:buSzPts val="2000"/>
            </a:pPr>
            <a:endParaRPr lang="en-US" dirty="0"/>
          </a:p>
          <a:p>
            <a:pPr marL="285750" indent="-285750" algn="just">
              <a:spcBef>
                <a:spcPts val="400"/>
              </a:spcBef>
              <a:buClr>
                <a:schemeClr val="dk1"/>
              </a:buClr>
              <a:buSzPts val="2000"/>
              <a:buFont typeface="Wingdings" panose="05000000000000000000" pitchFamily="2" charset="2"/>
              <a:buChar char="ü"/>
            </a:pPr>
            <a:endParaRPr lang="en-US" dirty="0"/>
          </a:p>
        </p:txBody>
      </p:sp>
      <p:pic>
        <p:nvPicPr>
          <p:cNvPr id="10" name="Google Shape;239;p35"/>
          <p:cNvPicPr preferRelativeResize="0"/>
          <p:nvPr/>
        </p:nvPicPr>
        <p:blipFill rotWithShape="1">
          <a:blip r:embed="rId2">
            <a:alphaModFix/>
          </a:blip>
          <a:srcRect/>
          <a:stretch/>
        </p:blipFill>
        <p:spPr>
          <a:xfrm>
            <a:off x="6330248" y="3103434"/>
            <a:ext cx="1713057" cy="651131"/>
          </a:xfrm>
          <a:prstGeom prst="rect">
            <a:avLst/>
          </a:prstGeom>
          <a:noFill/>
          <a:ln>
            <a:noFill/>
          </a:ln>
        </p:spPr>
      </p:pic>
      <p:pic>
        <p:nvPicPr>
          <p:cNvPr id="11" name="Google Shape;243;p35"/>
          <p:cNvPicPr preferRelativeResize="0"/>
          <p:nvPr/>
        </p:nvPicPr>
        <p:blipFill rotWithShape="1">
          <a:blip r:embed="rId3">
            <a:alphaModFix/>
          </a:blip>
          <a:srcRect/>
          <a:stretch/>
        </p:blipFill>
        <p:spPr>
          <a:xfrm>
            <a:off x="5964435" y="4664305"/>
            <a:ext cx="2989385" cy="651131"/>
          </a:xfrm>
          <a:prstGeom prst="rect">
            <a:avLst/>
          </a:prstGeom>
          <a:noFill/>
          <a:ln>
            <a:noFill/>
          </a:ln>
        </p:spPr>
      </p:pic>
      <p:sp>
        <p:nvSpPr>
          <p:cNvPr id="5" name="Rectangle 4"/>
          <p:cNvSpPr/>
          <p:nvPr/>
        </p:nvSpPr>
        <p:spPr>
          <a:xfrm>
            <a:off x="3622432" y="1019908"/>
            <a:ext cx="4947138" cy="369332"/>
          </a:xfrm>
          <a:prstGeom prst="rect">
            <a:avLst/>
          </a:prstGeom>
        </p:spPr>
        <p:txBody>
          <a:bodyPr wrap="square">
            <a:spAutoFit/>
          </a:bodyPr>
          <a:lstStyle/>
          <a:p>
            <a:r>
              <a:rPr lang="en-US" b="1" dirty="0"/>
              <a:t>Based on Transmission -line model formulation </a:t>
            </a:r>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938" y="4369666"/>
            <a:ext cx="4153395" cy="20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Date Placeholder 5"/>
          <p:cNvSpPr>
            <a:spLocks noGrp="1"/>
          </p:cNvSpPr>
          <p:nvPr>
            <p:ph type="dt" sz="half" idx="10"/>
          </p:nvPr>
        </p:nvSpPr>
        <p:spPr/>
        <p:txBody>
          <a:bodyPr/>
          <a:lstStyle/>
          <a:p>
            <a:fld id="{9FFB2153-6C9F-44E8-B02C-7C2AE33BA7D7}" type="datetime1">
              <a:rPr lang="en-IN" smtClean="0"/>
              <a:t>22-03-2025</a:t>
            </a:fld>
            <a:endParaRPr lang="en-IN"/>
          </a:p>
        </p:txBody>
      </p:sp>
    </p:spTree>
    <p:extLst>
      <p:ext uri="{BB962C8B-B14F-4D97-AF65-F5344CB8AC3E}">
        <p14:creationId xmlns:p14="http://schemas.microsoft.com/office/powerpoint/2010/main" val="28851180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DEB46A7-167F-C86E-5B47-176B74BADE14}"/>
              </a:ext>
            </a:extLst>
          </p:cNvPr>
          <p:cNvPicPr>
            <a:picLocks noChangeAspect="1"/>
          </p:cNvPicPr>
          <p:nvPr/>
        </p:nvPicPr>
        <p:blipFill>
          <a:blip r:embed="rId2"/>
          <a:stretch>
            <a:fillRect/>
          </a:stretch>
        </p:blipFill>
        <p:spPr>
          <a:xfrm>
            <a:off x="6950822" y="1163979"/>
            <a:ext cx="4382335" cy="3600000"/>
          </a:xfrm>
          <a:prstGeom prst="rect">
            <a:avLst/>
          </a:prstGeom>
        </p:spPr>
      </p:pic>
      <p:sp>
        <p:nvSpPr>
          <p:cNvPr id="2" name="Slide Number Placeholder 1"/>
          <p:cNvSpPr>
            <a:spLocks noGrp="1"/>
          </p:cNvSpPr>
          <p:nvPr>
            <p:ph type="sldNum" sz="quarter" idx="12"/>
          </p:nvPr>
        </p:nvSpPr>
        <p:spPr/>
        <p:txBody>
          <a:bodyPr/>
          <a:lstStyle/>
          <a:p>
            <a:fld id="{AD202D81-2878-4D2C-BFAF-AA7A4993CD70}" type="slidenum">
              <a:rPr lang="en-US" smtClean="0"/>
              <a:t>23</a:t>
            </a:fld>
            <a:endParaRPr lang="en-US" dirty="0"/>
          </a:p>
        </p:txBody>
      </p:sp>
      <p:sp>
        <p:nvSpPr>
          <p:cNvPr id="3" name="Rectangle 2"/>
          <p:cNvSpPr/>
          <p:nvPr/>
        </p:nvSpPr>
        <p:spPr>
          <a:xfrm rot="10800000" flipV="1">
            <a:off x="2098425" y="562708"/>
            <a:ext cx="8041535" cy="562708"/>
          </a:xfrm>
          <a:prstGeom prst="rect">
            <a:avLst/>
          </a:prstGeom>
          <a:solidFill>
            <a:srgbClr val="7030A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tx1"/>
                </a:solidFill>
                <a:latin typeface="Times New Roman" panose="02020603050405020304" pitchFamily="18" charset="0"/>
                <a:cs typeface="Times New Roman" panose="02020603050405020304" pitchFamily="18" charset="0"/>
              </a:rPr>
              <a:t>               Antenna Design Guideline ( Rectangular Patch) </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4" name="Rectangle 3"/>
          <p:cNvSpPr/>
          <p:nvPr/>
        </p:nvSpPr>
        <p:spPr>
          <a:xfrm>
            <a:off x="2309447" y="1230923"/>
            <a:ext cx="7655168" cy="369332"/>
          </a:xfrm>
          <a:prstGeom prst="rect">
            <a:avLst/>
          </a:prstGeom>
        </p:spPr>
        <p:txBody>
          <a:bodyPr wrap="square">
            <a:spAutoFit/>
          </a:bodyPr>
          <a:lstStyle/>
          <a:p>
            <a:pPr marL="342900" indent="-215900" algn="just">
              <a:spcBef>
                <a:spcPts val="400"/>
              </a:spcBef>
              <a:buClr>
                <a:schemeClr val="dk1"/>
              </a:buClr>
              <a:buSzPts val="2000"/>
            </a:pPr>
            <a:endParaRPr lang="en-US" dirty="0">
              <a:latin typeface="Times New Roman"/>
              <a:ea typeface="Times New Roman"/>
              <a:cs typeface="Times New Roman"/>
              <a:sym typeface="Times New Roman"/>
            </a:endParaRPr>
          </a:p>
        </p:txBody>
      </p:sp>
      <p:sp>
        <p:nvSpPr>
          <p:cNvPr id="5" name="Rectangle 4"/>
          <p:cNvSpPr/>
          <p:nvPr/>
        </p:nvSpPr>
        <p:spPr>
          <a:xfrm>
            <a:off x="858843" y="1230923"/>
            <a:ext cx="10310192" cy="369332"/>
          </a:xfrm>
          <a:prstGeom prst="rect">
            <a:avLst/>
          </a:prstGeom>
        </p:spPr>
        <p:txBody>
          <a:bodyPr wrap="square">
            <a:spAutoFit/>
          </a:bodyPr>
          <a:lstStyle/>
          <a:p>
            <a:pPr algn="just">
              <a:buClr>
                <a:schemeClr val="dk1"/>
              </a:buClr>
              <a:buSzPts val="2000"/>
            </a:pPr>
            <a:r>
              <a:rPr lang="en-US" dirty="0">
                <a:latin typeface="Times New Roman"/>
                <a:ea typeface="Times New Roman"/>
                <a:cs typeface="Times New Roman"/>
                <a:sym typeface="Times New Roman"/>
              </a:rPr>
              <a:t>Once W is found, determine the extension of the length using </a:t>
            </a:r>
            <a:endParaRPr lang="en-US" dirty="0"/>
          </a:p>
        </p:txBody>
      </p:sp>
      <p:pic>
        <p:nvPicPr>
          <p:cNvPr id="6" name="Google Shape;251;p36"/>
          <p:cNvPicPr preferRelativeResize="0"/>
          <p:nvPr/>
        </p:nvPicPr>
        <p:blipFill rotWithShape="1">
          <a:blip r:embed="rId3">
            <a:alphaModFix/>
          </a:blip>
          <a:srcRect/>
          <a:stretch/>
        </p:blipFill>
        <p:spPr>
          <a:xfrm>
            <a:off x="4278923" y="1658444"/>
            <a:ext cx="2766646" cy="855785"/>
          </a:xfrm>
          <a:prstGeom prst="rect">
            <a:avLst/>
          </a:prstGeom>
          <a:noFill/>
          <a:ln>
            <a:noFill/>
          </a:ln>
        </p:spPr>
      </p:pic>
      <p:sp>
        <p:nvSpPr>
          <p:cNvPr id="7" name="Rectangle 6"/>
          <p:cNvSpPr/>
          <p:nvPr/>
        </p:nvSpPr>
        <p:spPr>
          <a:xfrm>
            <a:off x="858843" y="2511291"/>
            <a:ext cx="8859588" cy="369333"/>
          </a:xfrm>
          <a:prstGeom prst="rect">
            <a:avLst/>
          </a:prstGeom>
        </p:spPr>
        <p:txBody>
          <a:bodyPr wrap="square">
            <a:spAutoFit/>
          </a:bodyPr>
          <a:lstStyle/>
          <a:p>
            <a:r>
              <a:rPr lang="en-IN" dirty="0">
                <a:latin typeface="Times New Roman"/>
                <a:ea typeface="Times New Roman"/>
                <a:cs typeface="Times New Roman"/>
                <a:sym typeface="Times New Roman"/>
              </a:rPr>
              <a:t>The actual length of the patch can now be determined for L</a:t>
            </a:r>
            <a:endParaRPr lang="en-US" dirty="0"/>
          </a:p>
        </p:txBody>
      </p:sp>
      <p:pic>
        <p:nvPicPr>
          <p:cNvPr id="8" name="Google Shape;252;p36"/>
          <p:cNvPicPr preferRelativeResize="0"/>
          <p:nvPr/>
        </p:nvPicPr>
        <p:blipFill rotWithShape="1">
          <a:blip r:embed="rId4">
            <a:alphaModFix/>
          </a:blip>
          <a:srcRect/>
          <a:stretch/>
        </p:blipFill>
        <p:spPr>
          <a:xfrm>
            <a:off x="4278923" y="2941830"/>
            <a:ext cx="2345635" cy="521704"/>
          </a:xfrm>
          <a:prstGeom prst="rect">
            <a:avLst/>
          </a:prstGeom>
          <a:noFill/>
          <a:ln>
            <a:noFill/>
          </a:ln>
        </p:spPr>
      </p:pic>
      <p:sp>
        <p:nvSpPr>
          <p:cNvPr id="9" name="Rectangle 8"/>
          <p:cNvSpPr/>
          <p:nvPr/>
        </p:nvSpPr>
        <p:spPr>
          <a:xfrm>
            <a:off x="858843" y="3586529"/>
            <a:ext cx="8437558" cy="369332"/>
          </a:xfrm>
          <a:prstGeom prst="rect">
            <a:avLst/>
          </a:prstGeom>
        </p:spPr>
        <p:txBody>
          <a:bodyPr wrap="square">
            <a:spAutoFit/>
          </a:bodyPr>
          <a:lstStyle/>
          <a:p>
            <a:r>
              <a:rPr lang="en-IN" dirty="0">
                <a:latin typeface="Times New Roman"/>
                <a:ea typeface="Times New Roman"/>
                <a:cs typeface="Times New Roman"/>
                <a:sym typeface="Times New Roman"/>
              </a:rPr>
              <a:t>Typical lengths of microstrip patches vary between</a:t>
            </a:r>
            <a:endParaRPr lang="en-US" dirty="0"/>
          </a:p>
        </p:txBody>
      </p:sp>
      <p:pic>
        <p:nvPicPr>
          <p:cNvPr id="10" name="Google Shape;253;p36"/>
          <p:cNvPicPr preferRelativeResize="0"/>
          <p:nvPr/>
        </p:nvPicPr>
        <p:blipFill rotWithShape="1">
          <a:blip r:embed="rId5">
            <a:alphaModFix/>
          </a:blip>
          <a:srcRect/>
          <a:stretch/>
        </p:blipFill>
        <p:spPr>
          <a:xfrm>
            <a:off x="4278923" y="4064258"/>
            <a:ext cx="2754923" cy="603601"/>
          </a:xfrm>
          <a:prstGeom prst="rect">
            <a:avLst/>
          </a:prstGeom>
          <a:noFill/>
          <a:ln>
            <a:noFill/>
          </a:ln>
        </p:spPr>
      </p:pic>
      <p:sp>
        <p:nvSpPr>
          <p:cNvPr id="11" name="Rectangle 10"/>
          <p:cNvSpPr/>
          <p:nvPr/>
        </p:nvSpPr>
        <p:spPr>
          <a:xfrm>
            <a:off x="858843" y="4735392"/>
            <a:ext cx="10310191" cy="1251625"/>
          </a:xfrm>
          <a:prstGeom prst="rect">
            <a:avLst/>
          </a:prstGeom>
        </p:spPr>
        <p:txBody>
          <a:bodyPr wrap="square">
            <a:spAutoFit/>
          </a:bodyPr>
          <a:lstStyle/>
          <a:p>
            <a:pPr marL="285750" indent="-285750" algn="just">
              <a:spcBef>
                <a:spcPts val="400"/>
              </a:spcBef>
              <a:buClr>
                <a:schemeClr val="dk1"/>
              </a:buClr>
              <a:buSzPts val="2000"/>
              <a:buFont typeface="Arial" panose="020B0604020202020204" pitchFamily="34" charset="0"/>
              <a:buChar char="•"/>
            </a:pPr>
            <a:r>
              <a:rPr lang="en-US" dirty="0">
                <a:latin typeface="Times New Roman"/>
                <a:ea typeface="Times New Roman"/>
                <a:cs typeface="Times New Roman"/>
                <a:sym typeface="Times New Roman"/>
              </a:rPr>
              <a:t>The smaller the dielectric constant of the substrate, the larger is the fringing. Thus, the length of the microstrip patch is smaller.</a:t>
            </a:r>
            <a:endParaRPr lang="en-US" dirty="0"/>
          </a:p>
          <a:p>
            <a:pPr marL="285750" indent="-285750" algn="just">
              <a:spcBef>
                <a:spcPts val="400"/>
              </a:spcBef>
              <a:buClr>
                <a:schemeClr val="dk1"/>
              </a:buClr>
              <a:buSzPts val="2000"/>
              <a:buFont typeface="Arial" panose="020B0604020202020204" pitchFamily="34" charset="0"/>
              <a:buChar char="•"/>
            </a:pPr>
            <a:r>
              <a:rPr lang="en-US" dirty="0">
                <a:latin typeface="Times New Roman"/>
                <a:ea typeface="Times New Roman"/>
                <a:cs typeface="Times New Roman"/>
                <a:sym typeface="Times New Roman"/>
              </a:rPr>
              <a:t>In contrast, the larger the dielectric constant, the more tightly the field are held within the substrate. Thus the fringing is smaller and the length is longer and closer to half wavelength in the dielectric.</a:t>
            </a:r>
            <a:endParaRPr lang="en-US" dirty="0"/>
          </a:p>
        </p:txBody>
      </p:sp>
      <p:sp>
        <p:nvSpPr>
          <p:cNvPr id="13" name="Date Placeholder 12"/>
          <p:cNvSpPr>
            <a:spLocks noGrp="1"/>
          </p:cNvSpPr>
          <p:nvPr>
            <p:ph type="dt" sz="half" idx="10"/>
          </p:nvPr>
        </p:nvSpPr>
        <p:spPr/>
        <p:txBody>
          <a:bodyPr/>
          <a:lstStyle/>
          <a:p>
            <a:fld id="{311F8FBB-ECAA-4923-AE15-23E88A3C2D25}" type="datetime1">
              <a:rPr lang="en-IN" smtClean="0"/>
              <a:t>22-03-2025</a:t>
            </a:fld>
            <a:endParaRPr lang="en-IN"/>
          </a:p>
        </p:txBody>
      </p:sp>
    </p:spTree>
    <p:extLst>
      <p:ext uri="{BB962C8B-B14F-4D97-AF65-F5344CB8AC3E}">
        <p14:creationId xmlns:p14="http://schemas.microsoft.com/office/powerpoint/2010/main" val="39966735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242A18-9C42-8522-4DE3-0A6FD121C5B2}"/>
              </a:ext>
            </a:extLst>
          </p:cNvPr>
          <p:cNvSpPr txBox="1"/>
          <p:nvPr/>
        </p:nvSpPr>
        <p:spPr>
          <a:xfrm>
            <a:off x="485991" y="142015"/>
            <a:ext cx="11179786" cy="70788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Example:</a:t>
            </a:r>
            <a:r>
              <a:rPr kumimoji="0" lang="en-US" sz="2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b="1"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Design a rectangular microstrip patch antenna using a substrate (Rogers 5880) with a dielectric constant of 2.2, h=1.6 mm, and copper thickness</a:t>
            </a:r>
            <a:r>
              <a:rPr kumimoji="0" lang="en-US" b="1" i="0" u="none" strike="noStrike" kern="1200" cap="none" spc="0" normalizeH="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 =</a:t>
            </a:r>
            <a:r>
              <a:rPr kumimoji="0" lang="en-US" b="1" i="0" u="none" strike="noStrike" kern="1200" cap="none" spc="0" normalizeH="0" noProof="0" dirty="0" smtClean="0">
                <a:ln>
                  <a:noFill/>
                </a:ln>
                <a:solidFill>
                  <a:srgbClr val="0070C0"/>
                </a:solidFill>
                <a:effectLst/>
                <a:uLnTx/>
                <a:uFillTx/>
                <a:latin typeface="Times New Roman" panose="02020603050405020304" pitchFamily="18" charset="0"/>
                <a:ea typeface="+mn-ea"/>
                <a:cs typeface="Times New Roman" panose="02020603050405020304" pitchFamily="18" charset="0"/>
              </a:rPr>
              <a:t>0.035 mm for Wi-Fi application (2.4 to 2.483 GHz)</a:t>
            </a:r>
            <a:r>
              <a:rPr kumimoji="0" lang="en-US" b="1" i="0" u="none" strike="noStrike" kern="1200" cap="none" spc="0" normalizeH="0" baseline="0" noProof="0" dirty="0" smtClean="0">
                <a:ln>
                  <a:noFill/>
                </a:ln>
                <a:solidFill>
                  <a:srgbClr val="0070C0"/>
                </a:solidFill>
                <a:effectLst/>
                <a:uLnTx/>
                <a:uFillTx/>
                <a:latin typeface="Times New Roman" panose="02020603050405020304" pitchFamily="18" charset="0"/>
                <a:ea typeface="+mn-ea"/>
                <a:cs typeface="Times New Roman" panose="02020603050405020304" pitchFamily="18" charset="0"/>
              </a:rPr>
              <a:t>.</a:t>
            </a:r>
            <a:endParaRPr kumimoji="0" lang="en-US" b="0" i="0" u="none" strike="noStrike" kern="1200" cap="none" spc="0" normalizeH="0" baseline="0" noProof="0" dirty="0">
              <a:ln>
                <a:noFill/>
              </a:ln>
              <a:solidFill>
                <a:srgbClr val="0070C0"/>
              </a:solidFill>
              <a:effectLst/>
              <a:uLnTx/>
              <a:uFillTx/>
              <a:latin typeface="Calibri" panose="020F0502020204030204"/>
              <a:ea typeface="+mn-ea"/>
            </a:endParaRPr>
          </a:p>
        </p:txBody>
      </p:sp>
      <p:sp>
        <p:nvSpPr>
          <p:cNvPr id="2" name="Slide Number Placeholder 1">
            <a:extLst>
              <a:ext uri="{FF2B5EF4-FFF2-40B4-BE49-F238E27FC236}">
                <a16:creationId xmlns:a16="http://schemas.microsoft.com/office/drawing/2014/main" id="{E3B08F1B-FD35-4158-4828-5E8D31D686C1}"/>
              </a:ext>
            </a:extLst>
          </p:cNvPr>
          <p:cNvSpPr>
            <a:spLocks noGrp="1"/>
          </p:cNvSpPr>
          <p:nvPr>
            <p:ph type="sldNum" sz="quarter" idx="12"/>
          </p:nvPr>
        </p:nvSpPr>
        <p:spPr/>
        <p:txBody>
          <a:bodyPr/>
          <a:lstStyle/>
          <a:p>
            <a:fld id="{643C36B5-B49D-41F4-B8B3-802757215F5C}" type="slidenum">
              <a:rPr lang="en-IN" smtClean="0"/>
              <a:pPr/>
              <a:t>24</a:t>
            </a:fld>
            <a:r>
              <a:rPr lang="en-IN"/>
              <a:t>(54)</a:t>
            </a:r>
            <a:endParaRPr lang="en-IN" dirty="0"/>
          </a:p>
        </p:txBody>
      </p:sp>
      <p:pic>
        <p:nvPicPr>
          <p:cNvPr id="11" name="Picture 10"/>
          <p:cNvPicPr>
            <a:picLocks noChangeAspect="1"/>
          </p:cNvPicPr>
          <p:nvPr/>
        </p:nvPicPr>
        <p:blipFill>
          <a:blip r:embed="rId2"/>
          <a:stretch>
            <a:fillRect/>
          </a:stretch>
        </p:blipFill>
        <p:spPr>
          <a:xfrm>
            <a:off x="485990" y="1437187"/>
            <a:ext cx="2053665" cy="1035181"/>
          </a:xfrm>
          <a:prstGeom prst="rect">
            <a:avLst/>
          </a:prstGeom>
        </p:spPr>
      </p:pic>
      <p:pic>
        <p:nvPicPr>
          <p:cNvPr id="12" name="Picture 11"/>
          <p:cNvPicPr>
            <a:picLocks noChangeAspect="1"/>
          </p:cNvPicPr>
          <p:nvPr/>
        </p:nvPicPr>
        <p:blipFill>
          <a:blip r:embed="rId3"/>
          <a:stretch>
            <a:fillRect/>
          </a:stretch>
        </p:blipFill>
        <p:spPr>
          <a:xfrm>
            <a:off x="406865" y="2523911"/>
            <a:ext cx="4838282" cy="1019282"/>
          </a:xfrm>
          <a:prstGeom prst="rect">
            <a:avLst/>
          </a:prstGeom>
        </p:spPr>
      </p:pic>
      <p:pic>
        <p:nvPicPr>
          <p:cNvPr id="14" name="Picture 13"/>
          <p:cNvPicPr>
            <a:picLocks noChangeAspect="1"/>
          </p:cNvPicPr>
          <p:nvPr/>
        </p:nvPicPr>
        <p:blipFill>
          <a:blip r:embed="rId4"/>
          <a:stretch>
            <a:fillRect/>
          </a:stretch>
        </p:blipFill>
        <p:spPr>
          <a:xfrm>
            <a:off x="467825" y="3440904"/>
            <a:ext cx="1977261" cy="956925"/>
          </a:xfrm>
          <a:prstGeom prst="rect">
            <a:avLst/>
          </a:prstGeom>
        </p:spPr>
      </p:pic>
      <p:pic>
        <p:nvPicPr>
          <p:cNvPr id="15" name="Picture 14"/>
          <p:cNvPicPr>
            <a:picLocks noChangeAspect="1"/>
          </p:cNvPicPr>
          <p:nvPr/>
        </p:nvPicPr>
        <p:blipFill>
          <a:blip r:embed="rId5"/>
          <a:stretch>
            <a:fillRect/>
          </a:stretch>
        </p:blipFill>
        <p:spPr>
          <a:xfrm>
            <a:off x="725961" y="4817093"/>
            <a:ext cx="1207343" cy="700766"/>
          </a:xfrm>
          <a:prstGeom prst="rect">
            <a:avLst/>
          </a:prstGeom>
        </p:spPr>
      </p:pic>
      <p:pic>
        <p:nvPicPr>
          <p:cNvPr id="16" name="Picture 15"/>
          <p:cNvPicPr>
            <a:picLocks noChangeAspect="1"/>
          </p:cNvPicPr>
          <p:nvPr/>
        </p:nvPicPr>
        <p:blipFill>
          <a:blip r:embed="rId6"/>
          <a:stretch>
            <a:fillRect/>
          </a:stretch>
        </p:blipFill>
        <p:spPr>
          <a:xfrm>
            <a:off x="630166" y="5671729"/>
            <a:ext cx="1903095" cy="572476"/>
          </a:xfrm>
          <a:prstGeom prst="rect">
            <a:avLst/>
          </a:prstGeom>
        </p:spPr>
      </p:pic>
      <p:sp>
        <p:nvSpPr>
          <p:cNvPr id="3" name="Rectangle 2"/>
          <p:cNvSpPr/>
          <p:nvPr/>
        </p:nvSpPr>
        <p:spPr>
          <a:xfrm>
            <a:off x="2619143" y="1585445"/>
            <a:ext cx="1047082" cy="369332"/>
          </a:xfrm>
          <a:prstGeom prst="rect">
            <a:avLst/>
          </a:prstGeom>
        </p:spPr>
        <p:txBody>
          <a:bodyPr wrap="none">
            <a:spAutoFit/>
          </a:bodyPr>
          <a:lstStyle/>
          <a:p>
            <a:r>
              <a:rPr lang="en-IN" b="1" dirty="0" smtClean="0">
                <a:solidFill>
                  <a:srgbClr val="0070C0"/>
                </a:solidFill>
                <a:latin typeface="Times New Roman" panose="02020603050405020304" pitchFamily="18" charset="0"/>
                <a:cs typeface="Times New Roman" panose="02020603050405020304" pitchFamily="18" charset="0"/>
              </a:rPr>
              <a:t>= 49 </a:t>
            </a:r>
            <a:r>
              <a:rPr lang="en-IN" b="1" dirty="0">
                <a:solidFill>
                  <a:srgbClr val="0070C0"/>
                </a:solidFill>
                <a:latin typeface="Times New Roman" panose="02020603050405020304" pitchFamily="18" charset="0"/>
                <a:cs typeface="Times New Roman" panose="02020603050405020304" pitchFamily="18" charset="0"/>
              </a:rPr>
              <a:t>mm</a:t>
            </a:r>
          </a:p>
        </p:txBody>
      </p:sp>
      <p:sp>
        <p:nvSpPr>
          <p:cNvPr id="5" name="Rectangle 4"/>
          <p:cNvSpPr/>
          <p:nvPr/>
        </p:nvSpPr>
        <p:spPr>
          <a:xfrm>
            <a:off x="5119171" y="2866304"/>
            <a:ext cx="777777" cy="369332"/>
          </a:xfrm>
          <a:prstGeom prst="rect">
            <a:avLst/>
          </a:prstGeom>
        </p:spPr>
        <p:txBody>
          <a:bodyPr wrap="none">
            <a:spAutoFit/>
          </a:bodyPr>
          <a:lstStyle/>
          <a:p>
            <a:r>
              <a:rPr lang="en-IN" b="1" dirty="0" smtClean="0">
                <a:solidFill>
                  <a:srgbClr val="0070C0"/>
                </a:solidFill>
                <a:latin typeface="Times New Roman" panose="02020603050405020304" pitchFamily="18" charset="0"/>
                <a:cs typeface="Times New Roman" panose="02020603050405020304" pitchFamily="18" charset="0"/>
              </a:rPr>
              <a:t>= 2.12</a:t>
            </a:r>
            <a:endParaRPr lang="en-IN" b="1" dirty="0">
              <a:solidFill>
                <a:srgbClr val="0070C0"/>
              </a:solidFill>
              <a:latin typeface="Times New Roman" panose="02020603050405020304" pitchFamily="18" charset="0"/>
              <a:cs typeface="Times New Roman" panose="02020603050405020304" pitchFamily="18" charset="0"/>
            </a:endParaRPr>
          </a:p>
        </p:txBody>
      </p:sp>
      <p:sp>
        <p:nvSpPr>
          <p:cNvPr id="7" name="Rectangle 6"/>
          <p:cNvSpPr/>
          <p:nvPr/>
        </p:nvSpPr>
        <p:spPr>
          <a:xfrm>
            <a:off x="2445086" y="3683902"/>
            <a:ext cx="1047082" cy="369332"/>
          </a:xfrm>
          <a:prstGeom prst="rect">
            <a:avLst/>
          </a:prstGeom>
        </p:spPr>
        <p:txBody>
          <a:bodyPr wrap="none">
            <a:spAutoFit/>
          </a:bodyPr>
          <a:lstStyle/>
          <a:p>
            <a:r>
              <a:rPr lang="en-US"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42 mm</a:t>
            </a:r>
            <a:endParaRPr lang="en-IN" b="1" dirty="0">
              <a:solidFill>
                <a:srgbClr val="0070C0"/>
              </a:solidFill>
              <a:latin typeface="Times New Roman" panose="02020603050405020304" pitchFamily="18" charset="0"/>
              <a:cs typeface="Times New Roman" panose="02020603050405020304" pitchFamily="18" charset="0"/>
            </a:endParaRPr>
          </a:p>
        </p:txBody>
      </p:sp>
      <p:sp>
        <p:nvSpPr>
          <p:cNvPr id="9" name="Rectangle 8"/>
          <p:cNvSpPr/>
          <p:nvPr/>
        </p:nvSpPr>
        <p:spPr>
          <a:xfrm>
            <a:off x="1879867" y="4938438"/>
            <a:ext cx="1220206" cy="388696"/>
          </a:xfrm>
          <a:prstGeom prst="rect">
            <a:avLst/>
          </a:prstGeom>
        </p:spPr>
        <p:txBody>
          <a:bodyPr wrap="none">
            <a:spAutoFit/>
          </a:bodyPr>
          <a:lstStyle/>
          <a:p>
            <a:pPr>
              <a:lnSpc>
                <a:spcPct val="107000"/>
              </a:lnSpc>
              <a:spcAft>
                <a:spcPts val="800"/>
              </a:spcAft>
            </a:pPr>
            <a:r>
              <a:rPr lang="en-US" b="1" dirty="0" smtClean="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1.09 </a:t>
            </a:r>
            <a:r>
              <a:rPr lang="en-US"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mm</a:t>
            </a:r>
            <a:endParaRPr lang="en-IN"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Rectangle 9"/>
          <p:cNvSpPr/>
          <p:nvPr/>
        </p:nvSpPr>
        <p:spPr>
          <a:xfrm>
            <a:off x="2497314" y="5810476"/>
            <a:ext cx="1220206" cy="369332"/>
          </a:xfrm>
          <a:prstGeom prst="rect">
            <a:avLst/>
          </a:prstGeom>
        </p:spPr>
        <p:txBody>
          <a:bodyPr wrap="none">
            <a:spAutoFit/>
          </a:bodyPr>
          <a:lstStyle/>
          <a:p>
            <a:r>
              <a:rPr lang="en-IN" b="1" dirty="0" smtClean="0">
                <a:solidFill>
                  <a:srgbClr val="0070C0"/>
                </a:solidFill>
                <a:latin typeface="Times New Roman" panose="02020603050405020304" pitchFamily="18" charset="0"/>
                <a:cs typeface="Times New Roman" panose="02020603050405020304" pitchFamily="18" charset="0"/>
              </a:rPr>
              <a:t>= 39.5 </a:t>
            </a:r>
            <a:r>
              <a:rPr lang="en-IN" b="1" dirty="0">
                <a:solidFill>
                  <a:srgbClr val="0070C0"/>
                </a:solidFill>
                <a:latin typeface="Times New Roman" panose="02020603050405020304" pitchFamily="18" charset="0"/>
                <a:cs typeface="Times New Roman" panose="02020603050405020304" pitchFamily="18" charset="0"/>
              </a:rPr>
              <a:t>mm</a:t>
            </a:r>
          </a:p>
        </p:txBody>
      </p:sp>
      <p:sp>
        <p:nvSpPr>
          <p:cNvPr id="19" name="Date Placeholder 18"/>
          <p:cNvSpPr>
            <a:spLocks noGrp="1"/>
          </p:cNvSpPr>
          <p:nvPr>
            <p:ph type="dt" sz="half" idx="10"/>
          </p:nvPr>
        </p:nvSpPr>
        <p:spPr/>
        <p:txBody>
          <a:bodyPr/>
          <a:lstStyle/>
          <a:p>
            <a:fld id="{E552449F-7EC2-4327-BA5B-DD15F14CB702}" type="datetime1">
              <a:rPr lang="en-IN" smtClean="0"/>
              <a:t>22-03-2025</a:t>
            </a:fld>
            <a:endParaRPr lang="en-IN"/>
          </a:p>
        </p:txBody>
      </p:sp>
      <p:pic>
        <p:nvPicPr>
          <p:cNvPr id="20" name="Picture 19"/>
          <p:cNvPicPr>
            <a:picLocks noChangeAspect="1"/>
          </p:cNvPicPr>
          <p:nvPr/>
        </p:nvPicPr>
        <p:blipFill>
          <a:blip r:embed="rId7"/>
          <a:stretch>
            <a:fillRect/>
          </a:stretch>
        </p:blipFill>
        <p:spPr>
          <a:xfrm>
            <a:off x="6159341" y="1217480"/>
            <a:ext cx="4902518" cy="5026725"/>
          </a:xfrm>
          <a:prstGeom prst="rect">
            <a:avLst/>
          </a:prstGeom>
        </p:spPr>
      </p:pic>
    </p:spTree>
    <p:extLst>
      <p:ext uri="{BB962C8B-B14F-4D97-AF65-F5344CB8AC3E}">
        <p14:creationId xmlns:p14="http://schemas.microsoft.com/office/powerpoint/2010/main" val="17643462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242A18-9C42-8522-4DE3-0A6FD121C5B2}"/>
              </a:ext>
            </a:extLst>
          </p:cNvPr>
          <p:cNvSpPr txBox="1"/>
          <p:nvPr/>
        </p:nvSpPr>
        <p:spPr>
          <a:xfrm>
            <a:off x="485991" y="142015"/>
            <a:ext cx="11179786" cy="36933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smtClean="0">
                <a:ln>
                  <a:noFill/>
                </a:ln>
                <a:solidFill>
                  <a:srgbClr val="0070C0"/>
                </a:solidFill>
                <a:effectLst/>
                <a:uLnTx/>
                <a:uFillTx/>
                <a:latin typeface="Times New Roman" panose="02020603050405020304" pitchFamily="18" charset="0"/>
                <a:ea typeface="+mn-ea"/>
                <a:cs typeface="Times New Roman" panose="02020603050405020304" pitchFamily="18" charset="0"/>
              </a:rPr>
              <a:t>Feed Line:</a:t>
            </a:r>
            <a:endParaRPr kumimoji="0" lang="en-US" b="0" i="0" u="none" strike="noStrike" kern="1200" cap="none" spc="0" normalizeH="0" baseline="0" noProof="0" dirty="0">
              <a:ln>
                <a:noFill/>
              </a:ln>
              <a:solidFill>
                <a:srgbClr val="0070C0"/>
              </a:solidFill>
              <a:effectLst/>
              <a:uLnTx/>
              <a:uFillTx/>
              <a:latin typeface="Calibri" panose="020F0502020204030204"/>
              <a:ea typeface="+mn-ea"/>
            </a:endParaRPr>
          </a:p>
        </p:txBody>
      </p:sp>
      <p:sp>
        <p:nvSpPr>
          <p:cNvPr id="2" name="Slide Number Placeholder 1">
            <a:extLst>
              <a:ext uri="{FF2B5EF4-FFF2-40B4-BE49-F238E27FC236}">
                <a16:creationId xmlns:a16="http://schemas.microsoft.com/office/drawing/2014/main" id="{E3B08F1B-FD35-4158-4828-5E8D31D686C1}"/>
              </a:ext>
            </a:extLst>
          </p:cNvPr>
          <p:cNvSpPr>
            <a:spLocks noGrp="1"/>
          </p:cNvSpPr>
          <p:nvPr>
            <p:ph type="sldNum" sz="quarter" idx="12"/>
          </p:nvPr>
        </p:nvSpPr>
        <p:spPr/>
        <p:txBody>
          <a:bodyPr/>
          <a:lstStyle/>
          <a:p>
            <a:fld id="{643C36B5-B49D-41F4-B8B3-802757215F5C}" type="slidenum">
              <a:rPr lang="en-IN" smtClean="0"/>
              <a:pPr/>
              <a:t>25</a:t>
            </a:fld>
            <a:r>
              <a:rPr lang="en-IN"/>
              <a:t>(54)</a:t>
            </a:r>
            <a:endParaRPr lang="en-IN" dirty="0"/>
          </a:p>
        </p:txBody>
      </p:sp>
      <p:cxnSp>
        <p:nvCxnSpPr>
          <p:cNvPr id="18" name="Straight Connector 17"/>
          <p:cNvCxnSpPr/>
          <p:nvPr/>
        </p:nvCxnSpPr>
        <p:spPr>
          <a:xfrm>
            <a:off x="5762375" y="1124755"/>
            <a:ext cx="0" cy="5525589"/>
          </a:xfrm>
          <a:prstGeom prst="line">
            <a:avLst/>
          </a:prstGeom>
        </p:spPr>
        <p:style>
          <a:lnRef idx="3">
            <a:schemeClr val="accent1"/>
          </a:lnRef>
          <a:fillRef idx="0">
            <a:schemeClr val="accent1"/>
          </a:fillRef>
          <a:effectRef idx="2">
            <a:schemeClr val="accent1"/>
          </a:effectRef>
          <a:fontRef idx="minor">
            <a:schemeClr val="tx1"/>
          </a:fontRef>
        </p:style>
      </p:cxnSp>
      <p:sp>
        <p:nvSpPr>
          <p:cNvPr id="21" name="Rectangle 20"/>
          <p:cNvSpPr/>
          <p:nvPr/>
        </p:nvSpPr>
        <p:spPr>
          <a:xfrm>
            <a:off x="6249941" y="1043437"/>
            <a:ext cx="4600939" cy="1186607"/>
          </a:xfrm>
          <a:prstGeom prst="rect">
            <a:avLst/>
          </a:prstGeom>
        </p:spPr>
        <p:txBody>
          <a:bodyPr wrap="square">
            <a:spAutoFit/>
          </a:bodyPr>
          <a:lstStyle/>
          <a:p>
            <a:pPr>
              <a:lnSpc>
                <a:spcPct val="107000"/>
              </a:lnSpc>
              <a:spcAft>
                <a:spcPts val="800"/>
              </a:spcAft>
            </a:pPr>
            <a:r>
              <a:rPr lang="en-US" dirty="0" smtClean="0">
                <a:latin typeface="Cambria Math" panose="02040503050406030204" pitchFamily="18" charset="0"/>
                <a:ea typeface="Calibri" panose="020F0502020204030204" pitchFamily="34" charset="0"/>
                <a:cs typeface="Times New Roman" panose="02020603050405020304" pitchFamily="18" charset="0"/>
              </a:rPr>
              <a:t>Feed line length = 𝜆</a:t>
            </a:r>
            <a:r>
              <a:rPr lang="en-US" baseline="-25000" dirty="0">
                <a:latin typeface="Calibri" panose="020F0502020204030204" pitchFamily="34" charset="0"/>
                <a:ea typeface="Calibri" panose="020F0502020204030204" pitchFamily="34" charset="0"/>
                <a:cs typeface="Times New Roman" panose="02020603050405020304" pitchFamily="18" charset="0"/>
              </a:rPr>
              <a:t>g</a:t>
            </a:r>
            <a:r>
              <a:rPr lang="en-US" dirty="0">
                <a:latin typeface="Calibri" panose="020F0502020204030204" pitchFamily="34" charset="0"/>
                <a:ea typeface="Calibri" panose="020F0502020204030204" pitchFamily="34" charset="0"/>
                <a:cs typeface="Times New Roman" panose="02020603050405020304" pitchFamily="18" charset="0"/>
              </a:rPr>
              <a:t>/4=20.5 </a:t>
            </a:r>
            <a:r>
              <a:rPr lang="en-US" dirty="0" smtClean="0">
                <a:latin typeface="Calibri" panose="020F0502020204030204" pitchFamily="34" charset="0"/>
                <a:ea typeface="Calibri" panose="020F0502020204030204" pitchFamily="34" charset="0"/>
                <a:cs typeface="Times New Roman" panose="02020603050405020304" pitchFamily="18" charset="0"/>
              </a:rPr>
              <a:t>mm</a:t>
            </a:r>
          </a:p>
          <a:p>
            <a:pPr>
              <a:lnSpc>
                <a:spcPct val="107000"/>
              </a:lnSpc>
              <a:spcAft>
                <a:spcPts val="800"/>
              </a:spcAft>
            </a:pPr>
            <a:r>
              <a:rPr lang="en-US" dirty="0" smtClean="0">
                <a:latin typeface="Calibri" panose="020F0502020204030204" pitchFamily="34" charset="0"/>
                <a:ea typeface="Calibri" panose="020F0502020204030204" pitchFamily="34" charset="0"/>
                <a:cs typeface="Times New Roman" panose="02020603050405020304" pitchFamily="18" charset="0"/>
              </a:rPr>
              <a:t>Feed line width = 1 mm for </a:t>
            </a:r>
            <a:r>
              <a:rPr lang="en-US" dirty="0">
                <a:latin typeface="Calibri" panose="020F0502020204030204" pitchFamily="34" charset="0"/>
                <a:ea typeface="Calibri" panose="020F0502020204030204" pitchFamily="34" charset="0"/>
                <a:cs typeface="Times New Roman" panose="02020603050405020304" pitchFamily="18" charset="0"/>
              </a:rPr>
              <a:t>Zin =  50 </a:t>
            </a:r>
            <a:r>
              <a:rPr lang="el-GR" dirty="0" smtClean="0">
                <a:latin typeface="Calibri" panose="020F0502020204030204" pitchFamily="34" charset="0"/>
                <a:ea typeface="Calibri" panose="020F0502020204030204" pitchFamily="34" charset="0"/>
                <a:cs typeface="Times New Roman" panose="02020603050405020304" pitchFamily="18" charset="0"/>
              </a:rPr>
              <a:t>Ω</a:t>
            </a:r>
            <a:r>
              <a:rPr lang="en-US" dirty="0" smtClean="0">
                <a:latin typeface="Calibri" panose="020F0502020204030204" pitchFamily="34" charset="0"/>
                <a:ea typeface="Calibri" panose="020F0502020204030204" pitchFamily="34" charset="0"/>
                <a:cs typeface="Times New Roman" panose="02020603050405020304" pitchFamily="18" charset="0"/>
              </a:rPr>
              <a:t>, ZA </a:t>
            </a:r>
          </a:p>
          <a:p>
            <a:pPr>
              <a:lnSpc>
                <a:spcPct val="107000"/>
              </a:lnSpc>
              <a:spcAft>
                <a:spcPts val="800"/>
              </a:spcAft>
            </a:pP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smtClean="0">
                <a:latin typeface="Calibri" panose="020F0502020204030204" pitchFamily="34" charset="0"/>
                <a:ea typeface="Calibri" panose="020F0502020204030204" pitchFamily="34" charset="0"/>
                <a:cs typeface="Times New Roman" panose="02020603050405020304" pitchFamily="18" charset="0"/>
              </a:rPr>
              <a:t>236 </a:t>
            </a:r>
            <a:r>
              <a:rPr lang="el-GR" dirty="0" smtClean="0">
                <a:latin typeface="Calibri" panose="020F0502020204030204" pitchFamily="34" charset="0"/>
                <a:ea typeface="Calibri" panose="020F0502020204030204" pitchFamily="34" charset="0"/>
                <a:cs typeface="Times New Roman" panose="02020603050405020304" pitchFamily="18" charset="0"/>
              </a:rPr>
              <a:t>Ω</a:t>
            </a:r>
            <a:r>
              <a:rPr lang="en-US" dirty="0" smtClean="0">
                <a:latin typeface="Calibri" panose="020F0502020204030204" pitchFamily="34" charset="0"/>
                <a:ea typeface="Calibri" panose="020F0502020204030204" pitchFamily="34" charset="0"/>
                <a:cs typeface="Times New Roman" panose="02020603050405020304" pitchFamily="18" charset="0"/>
              </a:rPr>
              <a:t> and Z0 = 111 </a:t>
            </a:r>
            <a:r>
              <a:rPr lang="el-GR" dirty="0" smtClean="0">
                <a:latin typeface="Calibri" panose="020F0502020204030204" pitchFamily="34" charset="0"/>
                <a:ea typeface="Calibri" panose="020F0502020204030204" pitchFamily="34" charset="0"/>
                <a:cs typeface="Times New Roman" panose="02020603050405020304" pitchFamily="18" charset="0"/>
              </a:rPr>
              <a:t>Ω</a:t>
            </a:r>
            <a:r>
              <a:rPr lang="en-US" dirty="0" smtClean="0">
                <a:latin typeface="Calibri" panose="020F0502020204030204" pitchFamily="34" charset="0"/>
                <a:ea typeface="Calibri" panose="020F0502020204030204" pitchFamily="34" charset="0"/>
                <a:cs typeface="Times New Roman" panose="02020603050405020304" pitchFamily="18"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154231" y="3924386"/>
            <a:ext cx="5636583" cy="2431964"/>
          </a:xfrm>
          <a:prstGeom prst="rect">
            <a:avLst/>
          </a:prstGeom>
        </p:spPr>
      </p:pic>
      <p:pic>
        <p:nvPicPr>
          <p:cNvPr id="13" name="Picture 12"/>
          <p:cNvPicPr>
            <a:picLocks noChangeAspect="1"/>
          </p:cNvPicPr>
          <p:nvPr/>
        </p:nvPicPr>
        <p:blipFill>
          <a:blip r:embed="rId3"/>
          <a:stretch>
            <a:fillRect/>
          </a:stretch>
        </p:blipFill>
        <p:spPr>
          <a:xfrm>
            <a:off x="6375154" y="2361972"/>
            <a:ext cx="3421989" cy="936642"/>
          </a:xfrm>
          <a:prstGeom prst="rect">
            <a:avLst/>
          </a:prstGeom>
        </p:spPr>
      </p:pic>
      <p:pic>
        <p:nvPicPr>
          <p:cNvPr id="17" name="Picture 16"/>
          <p:cNvPicPr>
            <a:picLocks noChangeAspect="1"/>
          </p:cNvPicPr>
          <p:nvPr/>
        </p:nvPicPr>
        <p:blipFill>
          <a:blip r:embed="rId4"/>
          <a:stretch>
            <a:fillRect/>
          </a:stretch>
        </p:blipFill>
        <p:spPr>
          <a:xfrm>
            <a:off x="6423539" y="3430542"/>
            <a:ext cx="1507981" cy="414695"/>
          </a:xfrm>
          <a:prstGeom prst="rect">
            <a:avLst/>
          </a:prstGeom>
        </p:spPr>
      </p:pic>
      <p:sp>
        <p:nvSpPr>
          <p:cNvPr id="19" name="Date Placeholder 18"/>
          <p:cNvSpPr>
            <a:spLocks noGrp="1"/>
          </p:cNvSpPr>
          <p:nvPr>
            <p:ph type="dt" sz="half" idx="10"/>
          </p:nvPr>
        </p:nvSpPr>
        <p:spPr/>
        <p:txBody>
          <a:bodyPr/>
          <a:lstStyle/>
          <a:p>
            <a:fld id="{E552449F-7EC2-4327-BA5B-DD15F14CB702}" type="datetime1">
              <a:rPr lang="en-IN" smtClean="0"/>
              <a:t>22-03-2025</a:t>
            </a:fld>
            <a:endParaRPr lang="en-IN"/>
          </a:p>
        </p:txBody>
      </p:sp>
      <p:pic>
        <p:nvPicPr>
          <p:cNvPr id="8" name="Picture 7"/>
          <p:cNvPicPr>
            <a:picLocks noChangeAspect="1"/>
          </p:cNvPicPr>
          <p:nvPr/>
        </p:nvPicPr>
        <p:blipFill>
          <a:blip r:embed="rId5"/>
          <a:stretch>
            <a:fillRect/>
          </a:stretch>
        </p:blipFill>
        <p:spPr>
          <a:xfrm>
            <a:off x="10313112" y="1350846"/>
            <a:ext cx="1352665" cy="532299"/>
          </a:xfrm>
          <a:prstGeom prst="rect">
            <a:avLst/>
          </a:prstGeom>
        </p:spPr>
      </p:pic>
      <p:pic>
        <p:nvPicPr>
          <p:cNvPr id="20" name="Picture 19"/>
          <p:cNvPicPr>
            <a:picLocks noChangeAspect="1"/>
          </p:cNvPicPr>
          <p:nvPr/>
        </p:nvPicPr>
        <p:blipFill>
          <a:blip r:embed="rId6"/>
          <a:stretch>
            <a:fillRect/>
          </a:stretch>
        </p:blipFill>
        <p:spPr>
          <a:xfrm>
            <a:off x="899632" y="925618"/>
            <a:ext cx="4361355" cy="4471851"/>
          </a:xfrm>
          <a:prstGeom prst="rect">
            <a:avLst/>
          </a:prstGeom>
        </p:spPr>
      </p:pic>
    </p:spTree>
    <p:extLst>
      <p:ext uri="{BB962C8B-B14F-4D97-AF65-F5344CB8AC3E}">
        <p14:creationId xmlns:p14="http://schemas.microsoft.com/office/powerpoint/2010/main" val="25737053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3F795-3DBE-AB98-5AC4-7D10B30C4E8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9E89F73-ED43-CD8D-4F60-888B471A696A}"/>
              </a:ext>
            </a:extLst>
          </p:cNvPr>
          <p:cNvSpPr txBox="1"/>
          <p:nvPr/>
        </p:nvSpPr>
        <p:spPr>
          <a:xfrm>
            <a:off x="722244" y="2416633"/>
            <a:ext cx="10747512" cy="147732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High Frequency Structure Simulator (HFSS) is a </a:t>
            </a:r>
            <a:r>
              <a:rPr kumimoji="0" lang="en-US"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3D electromagnetic (EM) </a:t>
            </a: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simulation tool used to design a broad range of </a:t>
            </a:r>
            <a:r>
              <a:rPr kumimoji="0" lang="en-US"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high frequency products </a:t>
            </a: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such as </a:t>
            </a:r>
            <a:r>
              <a:rPr kumimoji="0" lang="en-US"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antennas, filters, and IC packages</a:t>
            </a: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HFSS has advanced 3D electromagnetic field solvers based on </a:t>
            </a:r>
            <a:r>
              <a:rPr kumimoji="0" lang="en-US"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finite elements</a:t>
            </a: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and other </a:t>
            </a:r>
            <a:r>
              <a:rPr kumimoji="0" lang="en-US"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integral equation methods</a:t>
            </a: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supported by high performance computing technology that enable engineers to perform rapid and accurate design of high-frequency and high-speed electronic components.</a:t>
            </a:r>
            <a:endParaRPr kumimoji="0" lang="en-IN"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a:extLst>
              <a:ext uri="{FF2B5EF4-FFF2-40B4-BE49-F238E27FC236}">
                <a16:creationId xmlns:a16="http://schemas.microsoft.com/office/drawing/2014/main" id="{611FFC2A-A785-DDF5-FABA-CCF8D5CFEEBA}"/>
              </a:ext>
            </a:extLst>
          </p:cNvPr>
          <p:cNvPicPr>
            <a:picLocks noChangeAspect="1"/>
          </p:cNvPicPr>
          <p:nvPr/>
        </p:nvPicPr>
        <p:blipFill>
          <a:blip r:embed="rId2"/>
          <a:stretch>
            <a:fillRect/>
          </a:stretch>
        </p:blipFill>
        <p:spPr>
          <a:xfrm>
            <a:off x="2226986" y="4116962"/>
            <a:ext cx="7258050" cy="2514600"/>
          </a:xfrm>
          <a:prstGeom prst="rect">
            <a:avLst/>
          </a:prstGeom>
        </p:spPr>
      </p:pic>
      <p:pic>
        <p:nvPicPr>
          <p:cNvPr id="9" name="Picture 8">
            <a:extLst>
              <a:ext uri="{FF2B5EF4-FFF2-40B4-BE49-F238E27FC236}">
                <a16:creationId xmlns:a16="http://schemas.microsoft.com/office/drawing/2014/main" id="{1A5934CE-3950-DCA7-605A-EE04F73B0D98}"/>
              </a:ext>
            </a:extLst>
          </p:cNvPr>
          <p:cNvPicPr>
            <a:picLocks noChangeAspect="1"/>
          </p:cNvPicPr>
          <p:nvPr/>
        </p:nvPicPr>
        <p:blipFill>
          <a:blip r:embed="rId3"/>
          <a:stretch>
            <a:fillRect/>
          </a:stretch>
        </p:blipFill>
        <p:spPr>
          <a:xfrm>
            <a:off x="10476613" y="823576"/>
            <a:ext cx="1332000" cy="1578672"/>
          </a:xfrm>
          <a:prstGeom prst="rect">
            <a:avLst/>
          </a:prstGeom>
        </p:spPr>
      </p:pic>
      <p:sp>
        <p:nvSpPr>
          <p:cNvPr id="10" name="TextBox 9">
            <a:extLst>
              <a:ext uri="{FF2B5EF4-FFF2-40B4-BE49-F238E27FC236}">
                <a16:creationId xmlns:a16="http://schemas.microsoft.com/office/drawing/2014/main" id="{A8D046A6-995C-A467-DF73-E59EE0EEC94E}"/>
              </a:ext>
            </a:extLst>
          </p:cNvPr>
          <p:cNvSpPr txBox="1"/>
          <p:nvPr/>
        </p:nvSpPr>
        <p:spPr>
          <a:xfrm>
            <a:off x="8746186" y="1321115"/>
            <a:ext cx="10336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Logo</a:t>
            </a:r>
            <a:endPar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1A4AD576-80E5-C5FE-D3B0-A322EACCF086}"/>
              </a:ext>
            </a:extLst>
          </p:cNvPr>
          <p:cNvCxnSpPr/>
          <p:nvPr/>
        </p:nvCxnSpPr>
        <p:spPr>
          <a:xfrm>
            <a:off x="9586680" y="1612912"/>
            <a:ext cx="795131" cy="0"/>
          </a:xfrm>
          <a:prstGeom prst="straightConnector1">
            <a:avLst/>
          </a:prstGeom>
          <a:ln w="57150">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32B0A70-A0D7-249B-BF71-CD7B26CE6CF6}"/>
              </a:ext>
            </a:extLst>
          </p:cNvPr>
          <p:cNvSpPr/>
          <p:nvPr/>
        </p:nvSpPr>
        <p:spPr>
          <a:xfrm rot="10800000" flipV="1">
            <a:off x="1942711" y="416351"/>
            <a:ext cx="8041535" cy="562708"/>
          </a:xfrm>
          <a:prstGeom prst="rect">
            <a:avLst/>
          </a:prstGeom>
          <a:solidFill>
            <a:srgbClr val="7030A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Times New Roman"/>
                <a:ea typeface="Times New Roman"/>
                <a:cs typeface="Times New Roman"/>
                <a:sym typeface="Times New Roman"/>
              </a:rPr>
              <a:t>  </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Introduction of HFSS</a:t>
            </a:r>
          </a:p>
        </p:txBody>
      </p:sp>
      <p:sp>
        <p:nvSpPr>
          <p:cNvPr id="3" name="Date Placeholder 2"/>
          <p:cNvSpPr>
            <a:spLocks noGrp="1"/>
          </p:cNvSpPr>
          <p:nvPr>
            <p:ph type="dt" sz="half" idx="10"/>
          </p:nvPr>
        </p:nvSpPr>
        <p:spPr/>
        <p:txBody>
          <a:bodyPr/>
          <a:lstStyle/>
          <a:p>
            <a:fld id="{FC3038F8-8391-409D-B525-D4CB7A46947C}" type="datetime1">
              <a:rPr lang="en-IN" smtClean="0"/>
              <a:t>22-03-2025</a:t>
            </a:fld>
            <a:endParaRPr lang="en-IN"/>
          </a:p>
        </p:txBody>
      </p:sp>
      <p:sp>
        <p:nvSpPr>
          <p:cNvPr id="4" name="Slide Number Placeholder 3"/>
          <p:cNvSpPr>
            <a:spLocks noGrp="1"/>
          </p:cNvSpPr>
          <p:nvPr>
            <p:ph type="sldNum" sz="quarter" idx="12"/>
          </p:nvPr>
        </p:nvSpPr>
        <p:spPr/>
        <p:txBody>
          <a:bodyPr/>
          <a:lstStyle/>
          <a:p>
            <a:fld id="{643C36B5-B49D-41F4-B8B3-802757215F5C}" type="slidenum">
              <a:rPr lang="en-IN" smtClean="0"/>
              <a:t>26</a:t>
            </a:fld>
            <a:endParaRPr lang="en-IN"/>
          </a:p>
        </p:txBody>
      </p:sp>
    </p:spTree>
    <p:extLst>
      <p:ext uri="{BB962C8B-B14F-4D97-AF65-F5344CB8AC3E}">
        <p14:creationId xmlns:p14="http://schemas.microsoft.com/office/powerpoint/2010/main" val="39314607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29C0B80-E1BD-F882-3C37-1E60680191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987" y="1207718"/>
            <a:ext cx="8640000" cy="5400000"/>
          </a:xfrm>
          <a:prstGeom prst="rect">
            <a:avLst/>
          </a:prstGeom>
        </p:spPr>
      </p:pic>
      <p:sp>
        <p:nvSpPr>
          <p:cNvPr id="2" name="Rectangle 1">
            <a:extLst>
              <a:ext uri="{FF2B5EF4-FFF2-40B4-BE49-F238E27FC236}">
                <a16:creationId xmlns:a16="http://schemas.microsoft.com/office/drawing/2014/main" id="{12F147D6-DF96-C721-2943-C5E8EC51CC28}"/>
              </a:ext>
            </a:extLst>
          </p:cNvPr>
          <p:cNvSpPr/>
          <p:nvPr/>
        </p:nvSpPr>
        <p:spPr>
          <a:xfrm>
            <a:off x="846117" y="894708"/>
            <a:ext cx="10495721" cy="369332"/>
          </a:xfrm>
          <a:prstGeom prst="rect">
            <a:avLst/>
          </a:prstGeom>
        </p:spPr>
        <p:txBody>
          <a:bodyPr wrap="square">
            <a:spAutoFit/>
          </a:bodyPr>
          <a:lstStyle/>
          <a:p>
            <a:pPr algn="ctr"/>
            <a:r>
              <a:rPr lang="en-IN" b="1" dirty="0">
                <a:solidFill>
                  <a:schemeClr val="dk1"/>
                </a:solidFill>
                <a:latin typeface="Times New Roman"/>
                <a:ea typeface="Times New Roman"/>
                <a:cs typeface="Times New Roman"/>
                <a:sym typeface="Times New Roman"/>
              </a:rPr>
              <a:t>Step-1: </a:t>
            </a:r>
            <a:r>
              <a:rPr lang="en-US" b="1" dirty="0">
                <a:latin typeface="Times New Roman" panose="02020603050405020304" pitchFamily="18" charset="0"/>
                <a:cs typeface="Times New Roman" panose="02020603050405020304" pitchFamily="18" charset="0"/>
              </a:rPr>
              <a:t>Start and Insert the design project</a:t>
            </a:r>
            <a:endParaRPr lang="en-US" dirty="0"/>
          </a:p>
        </p:txBody>
      </p:sp>
      <p:sp>
        <p:nvSpPr>
          <p:cNvPr id="4" name="Rectangle 3"/>
          <p:cNvSpPr/>
          <p:nvPr/>
        </p:nvSpPr>
        <p:spPr>
          <a:xfrm rot="10800000" flipV="1">
            <a:off x="1098919" y="250282"/>
            <a:ext cx="9990115" cy="562708"/>
          </a:xfrm>
          <a:prstGeom prst="rect">
            <a:avLst/>
          </a:prstGeom>
          <a:solidFill>
            <a:srgbClr val="7030A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2400" b="1" dirty="0">
                <a:solidFill>
                  <a:schemeClr val="tx1"/>
                </a:solidFill>
                <a:latin typeface="Times New Roman"/>
                <a:ea typeface="Times New Roman"/>
                <a:cs typeface="Times New Roman"/>
                <a:sym typeface="Times New Roman"/>
              </a:rPr>
              <a:t>  Modelling of Rectangular Microstrip Patch Antenna in HFSS software</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5" name="Date Placeholder 4"/>
          <p:cNvSpPr>
            <a:spLocks noGrp="1"/>
          </p:cNvSpPr>
          <p:nvPr>
            <p:ph type="dt" sz="half" idx="10"/>
          </p:nvPr>
        </p:nvSpPr>
        <p:spPr/>
        <p:txBody>
          <a:bodyPr/>
          <a:lstStyle/>
          <a:p>
            <a:fld id="{2631FA6E-D115-434B-8847-3E0D362F16A3}" type="datetime1">
              <a:rPr lang="en-IN" smtClean="0"/>
              <a:t>22-03-2025</a:t>
            </a:fld>
            <a:endParaRPr lang="en-IN"/>
          </a:p>
        </p:txBody>
      </p:sp>
      <p:sp>
        <p:nvSpPr>
          <p:cNvPr id="6" name="Slide Number Placeholder 5"/>
          <p:cNvSpPr>
            <a:spLocks noGrp="1"/>
          </p:cNvSpPr>
          <p:nvPr>
            <p:ph type="sldNum" sz="quarter" idx="12"/>
          </p:nvPr>
        </p:nvSpPr>
        <p:spPr/>
        <p:txBody>
          <a:bodyPr/>
          <a:lstStyle/>
          <a:p>
            <a:fld id="{643C36B5-B49D-41F4-B8B3-802757215F5C}" type="slidenum">
              <a:rPr lang="en-IN" smtClean="0"/>
              <a:t>27</a:t>
            </a:fld>
            <a:endParaRPr lang="en-IN"/>
          </a:p>
        </p:txBody>
      </p:sp>
    </p:spTree>
    <p:extLst>
      <p:ext uri="{BB962C8B-B14F-4D97-AF65-F5344CB8AC3E}">
        <p14:creationId xmlns:p14="http://schemas.microsoft.com/office/powerpoint/2010/main" val="12383050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EDC063-FC1C-B8CB-9FB2-E4AF9FA9970B}"/>
              </a:ext>
            </a:extLst>
          </p:cNvPr>
          <p:cNvSpPr/>
          <p:nvPr/>
        </p:nvSpPr>
        <p:spPr>
          <a:xfrm>
            <a:off x="848139" y="459547"/>
            <a:ext cx="10495721" cy="369332"/>
          </a:xfrm>
          <a:prstGeom prst="rect">
            <a:avLst/>
          </a:prstGeom>
        </p:spPr>
        <p:txBody>
          <a:bodyPr wrap="square">
            <a:spAutoFit/>
          </a:bodyPr>
          <a:lstStyle/>
          <a:p>
            <a:pPr algn="ctr"/>
            <a:r>
              <a:rPr lang="en-IN" b="1" dirty="0">
                <a:solidFill>
                  <a:schemeClr val="dk1"/>
                </a:solidFill>
                <a:latin typeface="Times New Roman"/>
                <a:ea typeface="Times New Roman"/>
                <a:cs typeface="Times New Roman"/>
                <a:sym typeface="Times New Roman"/>
              </a:rPr>
              <a:t>Step-2: </a:t>
            </a:r>
            <a:r>
              <a:rPr lang="en-IN" b="1" dirty="0" smtClean="0">
                <a:solidFill>
                  <a:schemeClr val="dk1"/>
                </a:solidFill>
                <a:latin typeface="Times New Roman"/>
                <a:ea typeface="Times New Roman"/>
                <a:cs typeface="Times New Roman"/>
                <a:sym typeface="Times New Roman"/>
              </a:rPr>
              <a:t>Design of Ground: </a:t>
            </a:r>
            <a:r>
              <a:rPr lang="en-US" b="1" dirty="0" smtClean="0">
                <a:latin typeface="Times New Roman" panose="02020603050405020304" pitchFamily="18" charset="0"/>
                <a:cs typeface="Times New Roman" panose="02020603050405020304" pitchFamily="18" charset="0"/>
              </a:rPr>
              <a:t>Draw </a:t>
            </a:r>
            <a:r>
              <a:rPr lang="en-US" b="1" dirty="0">
                <a:latin typeface="Times New Roman" panose="02020603050405020304" pitchFamily="18" charset="0"/>
                <a:cs typeface="Times New Roman" panose="02020603050405020304" pitchFamily="18" charset="0"/>
              </a:rPr>
              <a:t>the rectangular box</a:t>
            </a:r>
            <a:endParaRPr lang="en-US" dirty="0"/>
          </a:p>
        </p:txBody>
      </p:sp>
      <p:pic>
        <p:nvPicPr>
          <p:cNvPr id="4" name="Picture 3"/>
          <p:cNvPicPr>
            <a:picLocks noChangeAspect="1"/>
          </p:cNvPicPr>
          <p:nvPr/>
        </p:nvPicPr>
        <p:blipFill>
          <a:blip r:embed="rId2"/>
          <a:stretch>
            <a:fillRect/>
          </a:stretch>
        </p:blipFill>
        <p:spPr>
          <a:xfrm>
            <a:off x="356099" y="995090"/>
            <a:ext cx="5341943" cy="2540589"/>
          </a:xfrm>
          <a:prstGeom prst="rect">
            <a:avLst/>
          </a:prstGeom>
        </p:spPr>
      </p:pic>
      <p:pic>
        <p:nvPicPr>
          <p:cNvPr id="5" name="Picture 4" descr="A computer screen shot of a drawing&#10;&#10;Description automatically generated">
            <a:extLst>
              <a:ext uri="{FF2B5EF4-FFF2-40B4-BE49-F238E27FC236}">
                <a16:creationId xmlns:a16="http://schemas.microsoft.com/office/drawing/2014/main" id="{FC3BDDEB-CF14-B261-9659-814ADFC8A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708" y="2374456"/>
            <a:ext cx="7055234" cy="4409521"/>
          </a:xfrm>
          <a:prstGeom prst="rect">
            <a:avLst/>
          </a:prstGeom>
        </p:spPr>
      </p:pic>
      <p:sp>
        <p:nvSpPr>
          <p:cNvPr id="3" name="Date Placeholder 2"/>
          <p:cNvSpPr>
            <a:spLocks noGrp="1"/>
          </p:cNvSpPr>
          <p:nvPr>
            <p:ph type="dt" sz="half" idx="10"/>
          </p:nvPr>
        </p:nvSpPr>
        <p:spPr/>
        <p:txBody>
          <a:bodyPr/>
          <a:lstStyle/>
          <a:p>
            <a:fld id="{2C5F44FC-F5A5-4B0A-B1BD-D4FCAB1B5A19}" type="datetime1">
              <a:rPr lang="en-IN" smtClean="0"/>
              <a:t>22-03-2025</a:t>
            </a:fld>
            <a:endParaRPr lang="en-IN"/>
          </a:p>
        </p:txBody>
      </p:sp>
      <p:sp>
        <p:nvSpPr>
          <p:cNvPr id="6" name="Slide Number Placeholder 5"/>
          <p:cNvSpPr>
            <a:spLocks noGrp="1"/>
          </p:cNvSpPr>
          <p:nvPr>
            <p:ph type="sldNum" sz="quarter" idx="12"/>
          </p:nvPr>
        </p:nvSpPr>
        <p:spPr/>
        <p:txBody>
          <a:bodyPr/>
          <a:lstStyle/>
          <a:p>
            <a:fld id="{643C36B5-B49D-41F4-B8B3-802757215F5C}" type="slidenum">
              <a:rPr lang="en-IN" smtClean="0"/>
              <a:t>28</a:t>
            </a:fld>
            <a:endParaRPr lang="en-IN"/>
          </a:p>
        </p:txBody>
      </p:sp>
    </p:spTree>
    <p:extLst>
      <p:ext uri="{BB962C8B-B14F-4D97-AF65-F5344CB8AC3E}">
        <p14:creationId xmlns:p14="http://schemas.microsoft.com/office/powerpoint/2010/main" val="2268920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382089"/>
            <a:ext cx="10156782" cy="6097088"/>
          </a:xfrm>
          <a:prstGeom prst="rect">
            <a:avLst/>
          </a:prstGeom>
        </p:spPr>
      </p:pic>
      <p:sp>
        <p:nvSpPr>
          <p:cNvPr id="2" name="Date Placeholder 1"/>
          <p:cNvSpPr>
            <a:spLocks noGrp="1"/>
          </p:cNvSpPr>
          <p:nvPr>
            <p:ph type="dt" sz="half" idx="10"/>
          </p:nvPr>
        </p:nvSpPr>
        <p:spPr/>
        <p:txBody>
          <a:bodyPr/>
          <a:lstStyle/>
          <a:p>
            <a:fld id="{01308DDD-9041-4E06-B903-0E22D541C717}" type="datetime1">
              <a:rPr lang="en-IN" smtClean="0"/>
              <a:t>22-03-2025</a:t>
            </a:fld>
            <a:endParaRPr lang="en-IN"/>
          </a:p>
        </p:txBody>
      </p:sp>
      <p:sp>
        <p:nvSpPr>
          <p:cNvPr id="3" name="Slide Number Placeholder 2"/>
          <p:cNvSpPr>
            <a:spLocks noGrp="1"/>
          </p:cNvSpPr>
          <p:nvPr>
            <p:ph type="sldNum" sz="quarter" idx="12"/>
          </p:nvPr>
        </p:nvSpPr>
        <p:spPr/>
        <p:txBody>
          <a:bodyPr/>
          <a:lstStyle/>
          <a:p>
            <a:fld id="{643C36B5-B49D-41F4-B8B3-802757215F5C}" type="slidenum">
              <a:rPr lang="en-IN" smtClean="0"/>
              <a:t>29</a:t>
            </a:fld>
            <a:endParaRPr lang="en-IN"/>
          </a:p>
        </p:txBody>
      </p:sp>
    </p:spTree>
    <p:extLst>
      <p:ext uri="{BB962C8B-B14F-4D97-AF65-F5344CB8AC3E}">
        <p14:creationId xmlns:p14="http://schemas.microsoft.com/office/powerpoint/2010/main" val="41178421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457200"/>
            <a:fld id="{AD202D81-2878-4D2C-BFAF-AA7A4993CD70}" type="slidenum">
              <a:rPr lang="en-US">
                <a:solidFill>
                  <a:prstClr val="black"/>
                </a:solidFill>
                <a:latin typeface="Garamond" panose="02020404030301010803"/>
              </a:rPr>
              <a:pPr defTabSz="457200"/>
              <a:t>3</a:t>
            </a:fld>
            <a:endParaRPr lang="en-US" dirty="0">
              <a:solidFill>
                <a:prstClr val="black"/>
              </a:solidFill>
              <a:latin typeface="Garamond" panose="02020404030301010803"/>
            </a:endParaRPr>
          </a:p>
        </p:txBody>
      </p:sp>
      <p:sp>
        <p:nvSpPr>
          <p:cNvPr id="3" name="Rectangle 2"/>
          <p:cNvSpPr/>
          <p:nvPr/>
        </p:nvSpPr>
        <p:spPr>
          <a:xfrm rot="10800000" flipV="1">
            <a:off x="2136402" y="290165"/>
            <a:ext cx="8041535" cy="527538"/>
          </a:xfrm>
          <a:prstGeom prst="rect">
            <a:avLst/>
          </a:prstGeom>
          <a:solidFill>
            <a:srgbClr val="7030A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n-US" sz="2400" b="1" dirty="0">
                <a:solidFill>
                  <a:prstClr val="black"/>
                </a:solidFill>
                <a:latin typeface="Garamond" panose="02020404030301010803"/>
              </a:rPr>
              <a:t> 				</a:t>
            </a:r>
            <a:r>
              <a:rPr lang="en-US" sz="2400" b="1" dirty="0">
                <a:solidFill>
                  <a:prstClr val="black"/>
                </a:solidFill>
                <a:latin typeface="Times New Roman" panose="02020603050405020304" pitchFamily="18" charset="0"/>
                <a:cs typeface="Times New Roman" panose="02020603050405020304" pitchFamily="18" charset="0"/>
              </a:rPr>
              <a:t>Introduction to Antenna </a:t>
            </a:r>
            <a:endParaRPr lang="en-US" sz="2400" dirty="0">
              <a:solidFill>
                <a:prstClr val="black"/>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496956" y="1049362"/>
            <a:ext cx="11198087" cy="1302921"/>
          </a:xfrm>
          <a:prstGeom prst="rect">
            <a:avLst/>
          </a:prstGeom>
          <a:noFill/>
        </p:spPr>
        <p:txBody>
          <a:bodyPr wrap="square" rtlCol="0">
            <a:spAutoFit/>
          </a:bodyPr>
          <a:lstStyle/>
          <a:p>
            <a:pPr marL="285750" indent="-285750" algn="just" defTabSz="457200">
              <a:spcBef>
                <a:spcPts val="400"/>
              </a:spcBef>
              <a:buClr>
                <a:prstClr val="black"/>
              </a:buClr>
              <a:buSzPts val="2000"/>
              <a:buFont typeface="Arial" panose="020B0604020202020204" pitchFamily="34" charset="0"/>
              <a:buChar char="•"/>
            </a:pPr>
            <a:r>
              <a:rPr lang="en-US" dirty="0" smtClean="0">
                <a:solidFill>
                  <a:prstClr val="black"/>
                </a:solidFill>
                <a:latin typeface="Times New Roman" panose="02020603050405020304" pitchFamily="18" charset="0"/>
                <a:ea typeface="Times New Roman"/>
                <a:cs typeface="Times New Roman" panose="02020603050405020304" pitchFamily="18" charset="0"/>
                <a:sym typeface="Times New Roman"/>
              </a:rPr>
              <a:t>IEEE </a:t>
            </a:r>
            <a:r>
              <a:rPr lang="en-US" dirty="0">
                <a:solidFill>
                  <a:prstClr val="black"/>
                </a:solidFill>
                <a:latin typeface="Times New Roman" panose="02020603050405020304" pitchFamily="18" charset="0"/>
                <a:ea typeface="Times New Roman"/>
                <a:cs typeface="Times New Roman" panose="02020603050405020304" pitchFamily="18" charset="0"/>
                <a:sym typeface="Times New Roman"/>
              </a:rPr>
              <a:t>Standard Definition : the antenna or aerial as </a:t>
            </a:r>
            <a:r>
              <a:rPr lang="en-US" dirty="0">
                <a:solidFill>
                  <a:srgbClr val="FF0000"/>
                </a:solidFill>
                <a:latin typeface="Times New Roman" panose="02020603050405020304" pitchFamily="18" charset="0"/>
                <a:ea typeface="Times New Roman"/>
                <a:cs typeface="Times New Roman" panose="02020603050405020304" pitchFamily="18" charset="0"/>
                <a:sym typeface="Times New Roman"/>
              </a:rPr>
              <a:t>“a means for radiating or receiving radio waves</a:t>
            </a:r>
            <a:r>
              <a:rPr lang="en-US" dirty="0" smtClean="0">
                <a:solidFill>
                  <a:srgbClr val="FF0000"/>
                </a:solidFill>
                <a:latin typeface="Times New Roman" panose="02020603050405020304" pitchFamily="18" charset="0"/>
                <a:ea typeface="Times New Roman"/>
                <a:cs typeface="Times New Roman" panose="02020603050405020304" pitchFamily="18" charset="0"/>
                <a:sym typeface="Times New Roman"/>
              </a:rPr>
              <a:t>.”</a:t>
            </a:r>
          </a:p>
          <a:p>
            <a:pPr marL="285750" indent="-285750" algn="just" defTabSz="457200">
              <a:spcBef>
                <a:spcPts val="400"/>
              </a:spcBef>
              <a:buClr>
                <a:prstClr val="black"/>
              </a:buClr>
              <a:buSzPts val="2000"/>
              <a:buFont typeface="Arial" panose="020B0604020202020204" pitchFamily="34" charset="0"/>
              <a:buChar char="•"/>
            </a:pPr>
            <a:r>
              <a:rPr lang="en-US" dirty="0">
                <a:latin typeface="Times New Roman" panose="02020603050405020304" pitchFamily="18" charset="0"/>
                <a:ea typeface="Times New Roman"/>
                <a:cs typeface="Times New Roman" panose="02020603050405020304" pitchFamily="18" charset="0"/>
                <a:sym typeface="Times New Roman"/>
              </a:rPr>
              <a:t>An antenna is basically a transforming device that will convert impedance of transmitter output (50/75 Ohm) into free space impedance (120pi or 377 Ohm).</a:t>
            </a:r>
          </a:p>
          <a:p>
            <a:pPr marL="285750" indent="-285750" algn="just" defTabSz="457200">
              <a:spcBef>
                <a:spcPts val="400"/>
              </a:spcBef>
              <a:buClr>
                <a:prstClr val="black"/>
              </a:buClr>
              <a:buSzPts val="2000"/>
              <a:buFont typeface="Arial" panose="020B0604020202020204" pitchFamily="34" charset="0"/>
              <a:buChar char="•"/>
            </a:pPr>
            <a:endParaRPr lang="en-US"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p:txBody>
      </p:sp>
      <p:pic>
        <p:nvPicPr>
          <p:cNvPr id="5" name="Picture 4"/>
          <p:cNvPicPr>
            <a:picLocks noChangeAspect="1"/>
          </p:cNvPicPr>
          <p:nvPr/>
        </p:nvPicPr>
        <p:blipFill>
          <a:blip r:embed="rId2"/>
          <a:stretch>
            <a:fillRect/>
          </a:stretch>
        </p:blipFill>
        <p:spPr>
          <a:xfrm>
            <a:off x="2386716" y="2352283"/>
            <a:ext cx="7016946" cy="4137534"/>
          </a:xfrm>
          <a:prstGeom prst="rect">
            <a:avLst/>
          </a:prstGeom>
        </p:spPr>
      </p:pic>
      <p:sp>
        <p:nvSpPr>
          <p:cNvPr id="6" name="Date Placeholder 5"/>
          <p:cNvSpPr>
            <a:spLocks noGrp="1"/>
          </p:cNvSpPr>
          <p:nvPr>
            <p:ph type="dt" sz="half" idx="10"/>
          </p:nvPr>
        </p:nvSpPr>
        <p:spPr/>
        <p:txBody>
          <a:bodyPr/>
          <a:lstStyle/>
          <a:p>
            <a:fld id="{7F667BAD-6E06-4CF0-8112-D18F094B139F}" type="datetime1">
              <a:rPr lang="en-IN" smtClean="0"/>
              <a:t>22-03-2025</a:t>
            </a:fld>
            <a:endParaRPr lang="en-IN"/>
          </a:p>
        </p:txBody>
      </p:sp>
    </p:spTree>
    <p:extLst>
      <p:ext uri="{BB962C8B-B14F-4D97-AF65-F5344CB8AC3E}">
        <p14:creationId xmlns:p14="http://schemas.microsoft.com/office/powerpoint/2010/main" val="2422372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B28D1A-187A-4DA5-B06D-7D3BD279A4E4}" type="datetime1">
              <a:rPr lang="en-IN" smtClean="0"/>
              <a:t>22-03-2025</a:t>
            </a:fld>
            <a:endParaRPr lang="en-IN"/>
          </a:p>
        </p:txBody>
      </p:sp>
      <p:sp>
        <p:nvSpPr>
          <p:cNvPr id="3" name="Slide Number Placeholder 2"/>
          <p:cNvSpPr>
            <a:spLocks noGrp="1"/>
          </p:cNvSpPr>
          <p:nvPr>
            <p:ph type="sldNum" sz="quarter" idx="12"/>
          </p:nvPr>
        </p:nvSpPr>
        <p:spPr/>
        <p:txBody>
          <a:bodyPr/>
          <a:lstStyle/>
          <a:p>
            <a:fld id="{643C36B5-B49D-41F4-B8B3-802757215F5C}" type="slidenum">
              <a:rPr lang="en-IN" smtClean="0"/>
              <a:t>30</a:t>
            </a:fld>
            <a:endParaRPr lang="en-IN"/>
          </a:p>
        </p:txBody>
      </p:sp>
      <p:pic>
        <p:nvPicPr>
          <p:cNvPr id="4" name="Picture 3"/>
          <p:cNvPicPr>
            <a:picLocks noChangeAspect="1"/>
          </p:cNvPicPr>
          <p:nvPr/>
        </p:nvPicPr>
        <p:blipFill>
          <a:blip r:embed="rId2"/>
          <a:stretch>
            <a:fillRect/>
          </a:stretch>
        </p:blipFill>
        <p:spPr>
          <a:xfrm>
            <a:off x="1162321" y="276678"/>
            <a:ext cx="9706526" cy="6185082"/>
          </a:xfrm>
          <a:prstGeom prst="rect">
            <a:avLst/>
          </a:prstGeom>
        </p:spPr>
      </p:pic>
    </p:spTree>
    <p:extLst>
      <p:ext uri="{BB962C8B-B14F-4D97-AF65-F5344CB8AC3E}">
        <p14:creationId xmlns:p14="http://schemas.microsoft.com/office/powerpoint/2010/main" val="7707414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7769" y="345894"/>
            <a:ext cx="9644471" cy="4602868"/>
          </a:xfrm>
          <a:prstGeom prst="rect">
            <a:avLst/>
          </a:prstGeom>
        </p:spPr>
      </p:pic>
      <p:sp>
        <p:nvSpPr>
          <p:cNvPr id="3" name="Date Placeholder 2"/>
          <p:cNvSpPr>
            <a:spLocks noGrp="1"/>
          </p:cNvSpPr>
          <p:nvPr>
            <p:ph type="dt" sz="half" idx="10"/>
          </p:nvPr>
        </p:nvSpPr>
        <p:spPr/>
        <p:txBody>
          <a:bodyPr/>
          <a:lstStyle/>
          <a:p>
            <a:fld id="{8F318A10-3757-4743-B858-A278C2887D5D}" type="datetime1">
              <a:rPr lang="en-IN" smtClean="0"/>
              <a:t>22-03-2025</a:t>
            </a:fld>
            <a:endParaRPr lang="en-IN"/>
          </a:p>
        </p:txBody>
      </p:sp>
      <p:sp>
        <p:nvSpPr>
          <p:cNvPr id="4" name="Slide Number Placeholder 3"/>
          <p:cNvSpPr>
            <a:spLocks noGrp="1"/>
          </p:cNvSpPr>
          <p:nvPr>
            <p:ph type="sldNum" sz="quarter" idx="12"/>
          </p:nvPr>
        </p:nvSpPr>
        <p:spPr/>
        <p:txBody>
          <a:bodyPr/>
          <a:lstStyle/>
          <a:p>
            <a:fld id="{643C36B5-B49D-41F4-B8B3-802757215F5C}" type="slidenum">
              <a:rPr lang="en-IN" smtClean="0"/>
              <a:t>31</a:t>
            </a:fld>
            <a:endParaRPr lang="en-IN"/>
          </a:p>
        </p:txBody>
      </p:sp>
      <p:pic>
        <p:nvPicPr>
          <p:cNvPr id="5" name="Picture 4"/>
          <p:cNvPicPr>
            <a:picLocks noChangeAspect="1"/>
          </p:cNvPicPr>
          <p:nvPr/>
        </p:nvPicPr>
        <p:blipFill>
          <a:blip r:embed="rId3"/>
          <a:stretch>
            <a:fillRect/>
          </a:stretch>
        </p:blipFill>
        <p:spPr>
          <a:xfrm>
            <a:off x="4381500" y="1709193"/>
            <a:ext cx="7086600" cy="3857625"/>
          </a:xfrm>
          <a:prstGeom prst="rect">
            <a:avLst/>
          </a:prstGeom>
        </p:spPr>
      </p:pic>
    </p:spTree>
    <p:extLst>
      <p:ext uri="{BB962C8B-B14F-4D97-AF65-F5344CB8AC3E}">
        <p14:creationId xmlns:p14="http://schemas.microsoft.com/office/powerpoint/2010/main" val="28412850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5000" y="828879"/>
            <a:ext cx="8057606" cy="5580508"/>
          </a:xfrm>
          <a:prstGeom prst="rect">
            <a:avLst/>
          </a:prstGeom>
        </p:spPr>
      </p:pic>
      <p:sp>
        <p:nvSpPr>
          <p:cNvPr id="5" name="Rectangle 4">
            <a:extLst>
              <a:ext uri="{FF2B5EF4-FFF2-40B4-BE49-F238E27FC236}">
                <a16:creationId xmlns:a16="http://schemas.microsoft.com/office/drawing/2014/main" id="{9DEDC063-FC1C-B8CB-9FB2-E4AF9FA9970B}"/>
              </a:ext>
            </a:extLst>
          </p:cNvPr>
          <p:cNvSpPr/>
          <p:nvPr/>
        </p:nvSpPr>
        <p:spPr>
          <a:xfrm>
            <a:off x="848139" y="459547"/>
            <a:ext cx="10495721" cy="369332"/>
          </a:xfrm>
          <a:prstGeom prst="rect">
            <a:avLst/>
          </a:prstGeom>
        </p:spPr>
        <p:txBody>
          <a:bodyPr wrap="square">
            <a:spAutoFit/>
          </a:bodyPr>
          <a:lstStyle/>
          <a:p>
            <a:pPr algn="ctr"/>
            <a:r>
              <a:rPr lang="en-IN" b="1" dirty="0" smtClean="0">
                <a:solidFill>
                  <a:schemeClr val="dk1"/>
                </a:solidFill>
                <a:latin typeface="Times New Roman"/>
                <a:ea typeface="Times New Roman"/>
                <a:cs typeface="Times New Roman"/>
                <a:sym typeface="Times New Roman"/>
              </a:rPr>
              <a:t>Step-3: Design of Substrate: </a:t>
            </a:r>
            <a:r>
              <a:rPr lang="en-US" b="1" dirty="0" smtClean="0">
                <a:latin typeface="Times New Roman" panose="02020603050405020304" pitchFamily="18" charset="0"/>
                <a:cs typeface="Times New Roman" panose="02020603050405020304" pitchFamily="18" charset="0"/>
              </a:rPr>
              <a:t>Draw </a:t>
            </a:r>
            <a:r>
              <a:rPr lang="en-US" b="1" dirty="0">
                <a:latin typeface="Times New Roman" panose="02020603050405020304" pitchFamily="18" charset="0"/>
                <a:cs typeface="Times New Roman" panose="02020603050405020304" pitchFamily="18" charset="0"/>
              </a:rPr>
              <a:t>the rectangular box</a:t>
            </a:r>
            <a:endParaRPr lang="en-US" dirty="0"/>
          </a:p>
        </p:txBody>
      </p:sp>
      <p:sp>
        <p:nvSpPr>
          <p:cNvPr id="4" name="Date Placeholder 3"/>
          <p:cNvSpPr>
            <a:spLocks noGrp="1"/>
          </p:cNvSpPr>
          <p:nvPr>
            <p:ph type="dt" sz="half" idx="10"/>
          </p:nvPr>
        </p:nvSpPr>
        <p:spPr/>
        <p:txBody>
          <a:bodyPr/>
          <a:lstStyle/>
          <a:p>
            <a:fld id="{14F389BF-65D4-41B8-8CB6-BD0569B177E6}" type="datetime1">
              <a:rPr lang="en-IN" smtClean="0"/>
              <a:t>22-03-2025</a:t>
            </a:fld>
            <a:endParaRPr lang="en-IN"/>
          </a:p>
        </p:txBody>
      </p:sp>
      <p:sp>
        <p:nvSpPr>
          <p:cNvPr id="6" name="Slide Number Placeholder 5"/>
          <p:cNvSpPr>
            <a:spLocks noGrp="1"/>
          </p:cNvSpPr>
          <p:nvPr>
            <p:ph type="sldNum" sz="quarter" idx="12"/>
          </p:nvPr>
        </p:nvSpPr>
        <p:spPr/>
        <p:txBody>
          <a:bodyPr/>
          <a:lstStyle/>
          <a:p>
            <a:fld id="{643C36B5-B49D-41F4-B8B3-802757215F5C}" type="slidenum">
              <a:rPr lang="en-IN" smtClean="0"/>
              <a:t>32</a:t>
            </a:fld>
            <a:endParaRPr lang="en-IN"/>
          </a:p>
        </p:txBody>
      </p:sp>
    </p:spTree>
    <p:extLst>
      <p:ext uri="{BB962C8B-B14F-4D97-AF65-F5344CB8AC3E}">
        <p14:creationId xmlns:p14="http://schemas.microsoft.com/office/powerpoint/2010/main" val="35639852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B28D1A-187A-4DA5-B06D-7D3BD279A4E4}" type="datetime1">
              <a:rPr lang="en-IN" smtClean="0"/>
              <a:t>22-03-2025</a:t>
            </a:fld>
            <a:endParaRPr lang="en-IN"/>
          </a:p>
        </p:txBody>
      </p:sp>
      <p:sp>
        <p:nvSpPr>
          <p:cNvPr id="3" name="Slide Number Placeholder 2"/>
          <p:cNvSpPr>
            <a:spLocks noGrp="1"/>
          </p:cNvSpPr>
          <p:nvPr>
            <p:ph type="sldNum" sz="quarter" idx="12"/>
          </p:nvPr>
        </p:nvSpPr>
        <p:spPr/>
        <p:txBody>
          <a:bodyPr/>
          <a:lstStyle/>
          <a:p>
            <a:fld id="{643C36B5-B49D-41F4-B8B3-802757215F5C}" type="slidenum">
              <a:rPr lang="en-IN" smtClean="0"/>
              <a:t>33</a:t>
            </a:fld>
            <a:endParaRPr lang="en-IN"/>
          </a:p>
        </p:txBody>
      </p:sp>
      <p:pic>
        <p:nvPicPr>
          <p:cNvPr id="4" name="Picture 3"/>
          <p:cNvPicPr>
            <a:picLocks noChangeAspect="1"/>
          </p:cNvPicPr>
          <p:nvPr/>
        </p:nvPicPr>
        <p:blipFill>
          <a:blip r:embed="rId2"/>
          <a:stretch>
            <a:fillRect/>
          </a:stretch>
        </p:blipFill>
        <p:spPr>
          <a:xfrm>
            <a:off x="583475" y="855986"/>
            <a:ext cx="10844060" cy="523130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7082" y="1925002"/>
            <a:ext cx="7249537" cy="3896269"/>
          </a:xfrm>
          <a:prstGeom prst="rect">
            <a:avLst/>
          </a:prstGeom>
        </p:spPr>
      </p:pic>
    </p:spTree>
    <p:extLst>
      <p:ext uri="{BB962C8B-B14F-4D97-AF65-F5344CB8AC3E}">
        <p14:creationId xmlns:p14="http://schemas.microsoft.com/office/powerpoint/2010/main" val="13616763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7106" y="832757"/>
            <a:ext cx="10360626" cy="5332912"/>
          </a:xfrm>
          <a:prstGeom prst="rect">
            <a:avLst/>
          </a:prstGeom>
        </p:spPr>
      </p:pic>
      <p:sp>
        <p:nvSpPr>
          <p:cNvPr id="3" name="Date Placeholder 2"/>
          <p:cNvSpPr>
            <a:spLocks noGrp="1"/>
          </p:cNvSpPr>
          <p:nvPr>
            <p:ph type="dt" sz="half" idx="10"/>
          </p:nvPr>
        </p:nvSpPr>
        <p:spPr/>
        <p:txBody>
          <a:bodyPr/>
          <a:lstStyle/>
          <a:p>
            <a:fld id="{3794582E-7FD4-497E-92F3-12D4654EA8E3}" type="datetime1">
              <a:rPr lang="en-IN" smtClean="0"/>
              <a:t>22-03-2025</a:t>
            </a:fld>
            <a:endParaRPr lang="en-IN"/>
          </a:p>
        </p:txBody>
      </p:sp>
      <p:sp>
        <p:nvSpPr>
          <p:cNvPr id="4" name="Slide Number Placeholder 3"/>
          <p:cNvSpPr>
            <a:spLocks noGrp="1"/>
          </p:cNvSpPr>
          <p:nvPr>
            <p:ph type="sldNum" sz="quarter" idx="12"/>
          </p:nvPr>
        </p:nvSpPr>
        <p:spPr/>
        <p:txBody>
          <a:bodyPr/>
          <a:lstStyle/>
          <a:p>
            <a:fld id="{643C36B5-B49D-41F4-B8B3-802757215F5C}" type="slidenum">
              <a:rPr lang="en-IN" smtClean="0"/>
              <a:t>34</a:t>
            </a:fld>
            <a:endParaRPr lang="en-IN"/>
          </a:p>
        </p:txBody>
      </p:sp>
      <p:sp>
        <p:nvSpPr>
          <p:cNvPr id="5" name="Rectangle 4">
            <a:extLst>
              <a:ext uri="{FF2B5EF4-FFF2-40B4-BE49-F238E27FC236}">
                <a16:creationId xmlns:a16="http://schemas.microsoft.com/office/drawing/2014/main" id="{9DEDC063-FC1C-B8CB-9FB2-E4AF9FA9970B}"/>
              </a:ext>
            </a:extLst>
          </p:cNvPr>
          <p:cNvSpPr/>
          <p:nvPr/>
        </p:nvSpPr>
        <p:spPr>
          <a:xfrm>
            <a:off x="926516" y="180872"/>
            <a:ext cx="10495721" cy="369332"/>
          </a:xfrm>
          <a:prstGeom prst="rect">
            <a:avLst/>
          </a:prstGeom>
        </p:spPr>
        <p:txBody>
          <a:bodyPr wrap="square">
            <a:spAutoFit/>
          </a:bodyPr>
          <a:lstStyle/>
          <a:p>
            <a:pPr algn="ctr"/>
            <a:r>
              <a:rPr lang="en-IN" b="1" dirty="0" smtClean="0">
                <a:solidFill>
                  <a:schemeClr val="dk1"/>
                </a:solidFill>
                <a:latin typeface="Times New Roman"/>
                <a:ea typeface="Times New Roman"/>
                <a:cs typeface="Times New Roman"/>
                <a:sym typeface="Times New Roman"/>
              </a:rPr>
              <a:t>Step-4: Design of Patch: </a:t>
            </a:r>
            <a:r>
              <a:rPr lang="en-US" b="1" dirty="0" smtClean="0">
                <a:latin typeface="Times New Roman" panose="02020603050405020304" pitchFamily="18" charset="0"/>
                <a:cs typeface="Times New Roman" panose="02020603050405020304" pitchFamily="18" charset="0"/>
              </a:rPr>
              <a:t>Draw </a:t>
            </a:r>
            <a:r>
              <a:rPr lang="en-US" b="1" dirty="0">
                <a:latin typeface="Times New Roman" panose="02020603050405020304" pitchFamily="18" charset="0"/>
                <a:cs typeface="Times New Roman" panose="02020603050405020304" pitchFamily="18" charset="0"/>
              </a:rPr>
              <a:t>the rectangular box</a:t>
            </a:r>
            <a:endParaRPr lang="en-US" dirty="0"/>
          </a:p>
        </p:txBody>
      </p:sp>
    </p:spTree>
    <p:extLst>
      <p:ext uri="{BB962C8B-B14F-4D97-AF65-F5344CB8AC3E}">
        <p14:creationId xmlns:p14="http://schemas.microsoft.com/office/powerpoint/2010/main" val="10215369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1127" y="667157"/>
            <a:ext cx="11394486" cy="5553269"/>
          </a:xfrm>
          <a:prstGeom prst="rect">
            <a:avLst/>
          </a:prstGeom>
        </p:spPr>
      </p:pic>
      <p:sp>
        <p:nvSpPr>
          <p:cNvPr id="3" name="Rectangle 2">
            <a:extLst>
              <a:ext uri="{FF2B5EF4-FFF2-40B4-BE49-F238E27FC236}">
                <a16:creationId xmlns:a16="http://schemas.microsoft.com/office/drawing/2014/main" id="{9DEDC063-FC1C-B8CB-9FB2-E4AF9FA9970B}"/>
              </a:ext>
            </a:extLst>
          </p:cNvPr>
          <p:cNvSpPr/>
          <p:nvPr/>
        </p:nvSpPr>
        <p:spPr>
          <a:xfrm>
            <a:off x="926516" y="180872"/>
            <a:ext cx="10495721" cy="369332"/>
          </a:xfrm>
          <a:prstGeom prst="rect">
            <a:avLst/>
          </a:prstGeom>
        </p:spPr>
        <p:txBody>
          <a:bodyPr wrap="square">
            <a:spAutoFit/>
          </a:bodyPr>
          <a:lstStyle/>
          <a:p>
            <a:pPr algn="ctr"/>
            <a:r>
              <a:rPr lang="en-IN" b="1" dirty="0" smtClean="0">
                <a:solidFill>
                  <a:schemeClr val="dk1"/>
                </a:solidFill>
                <a:latin typeface="Times New Roman"/>
                <a:ea typeface="Times New Roman"/>
                <a:cs typeface="Times New Roman"/>
                <a:sym typeface="Times New Roman"/>
              </a:rPr>
              <a:t>Step-5: Design of Feed Line: </a:t>
            </a:r>
            <a:r>
              <a:rPr lang="en-US" b="1" dirty="0" smtClean="0">
                <a:latin typeface="Times New Roman" panose="02020603050405020304" pitchFamily="18" charset="0"/>
                <a:cs typeface="Times New Roman" panose="02020603050405020304" pitchFamily="18" charset="0"/>
              </a:rPr>
              <a:t>Draw </a:t>
            </a:r>
            <a:r>
              <a:rPr lang="en-US" b="1" dirty="0">
                <a:latin typeface="Times New Roman" panose="02020603050405020304" pitchFamily="18" charset="0"/>
                <a:cs typeface="Times New Roman" panose="02020603050405020304" pitchFamily="18" charset="0"/>
              </a:rPr>
              <a:t>the rectangular box</a:t>
            </a:r>
            <a:endParaRPr lang="en-US" dirty="0"/>
          </a:p>
        </p:txBody>
      </p:sp>
      <p:sp>
        <p:nvSpPr>
          <p:cNvPr id="4" name="Date Placeholder 3"/>
          <p:cNvSpPr>
            <a:spLocks noGrp="1"/>
          </p:cNvSpPr>
          <p:nvPr>
            <p:ph type="dt" sz="half" idx="10"/>
          </p:nvPr>
        </p:nvSpPr>
        <p:spPr/>
        <p:txBody>
          <a:bodyPr/>
          <a:lstStyle/>
          <a:p>
            <a:fld id="{14029066-A5DC-4F3E-BB89-09CEC53111D4}" type="datetime1">
              <a:rPr lang="en-IN" smtClean="0"/>
              <a:t>22-03-2025</a:t>
            </a:fld>
            <a:endParaRPr lang="en-IN"/>
          </a:p>
        </p:txBody>
      </p:sp>
      <p:sp>
        <p:nvSpPr>
          <p:cNvPr id="5" name="Slide Number Placeholder 4"/>
          <p:cNvSpPr>
            <a:spLocks noGrp="1"/>
          </p:cNvSpPr>
          <p:nvPr>
            <p:ph type="sldNum" sz="quarter" idx="12"/>
          </p:nvPr>
        </p:nvSpPr>
        <p:spPr/>
        <p:txBody>
          <a:bodyPr/>
          <a:lstStyle/>
          <a:p>
            <a:fld id="{643C36B5-B49D-41F4-B8B3-802757215F5C}" type="slidenum">
              <a:rPr lang="en-IN" smtClean="0"/>
              <a:t>35</a:t>
            </a:fld>
            <a:endParaRPr lang="en-IN"/>
          </a:p>
        </p:txBody>
      </p:sp>
    </p:spTree>
    <p:extLst>
      <p:ext uri="{BB962C8B-B14F-4D97-AF65-F5344CB8AC3E}">
        <p14:creationId xmlns:p14="http://schemas.microsoft.com/office/powerpoint/2010/main" val="9598998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4078" y="598306"/>
            <a:ext cx="10335731" cy="5018721"/>
          </a:xfrm>
          <a:prstGeom prst="rect">
            <a:avLst/>
          </a:prstGeom>
        </p:spPr>
      </p:pic>
      <p:sp>
        <p:nvSpPr>
          <p:cNvPr id="3" name="Rectangle 2">
            <a:extLst>
              <a:ext uri="{FF2B5EF4-FFF2-40B4-BE49-F238E27FC236}">
                <a16:creationId xmlns:a16="http://schemas.microsoft.com/office/drawing/2014/main" id="{9DEDC063-FC1C-B8CB-9FB2-E4AF9FA9970B}"/>
              </a:ext>
            </a:extLst>
          </p:cNvPr>
          <p:cNvSpPr/>
          <p:nvPr/>
        </p:nvSpPr>
        <p:spPr>
          <a:xfrm>
            <a:off x="891682" y="159306"/>
            <a:ext cx="10495721" cy="369332"/>
          </a:xfrm>
          <a:prstGeom prst="rect">
            <a:avLst/>
          </a:prstGeom>
        </p:spPr>
        <p:txBody>
          <a:bodyPr wrap="square">
            <a:spAutoFit/>
          </a:bodyPr>
          <a:lstStyle/>
          <a:p>
            <a:pPr algn="ctr"/>
            <a:r>
              <a:rPr lang="en-IN" b="1" dirty="0" smtClean="0">
                <a:solidFill>
                  <a:schemeClr val="dk1"/>
                </a:solidFill>
                <a:latin typeface="Times New Roman"/>
                <a:ea typeface="Times New Roman"/>
                <a:cs typeface="Times New Roman"/>
                <a:sym typeface="Times New Roman"/>
              </a:rPr>
              <a:t>Step-6: Unite Patch and Feed</a:t>
            </a:r>
            <a:endParaRPr lang="en-US" dirty="0"/>
          </a:p>
        </p:txBody>
      </p:sp>
      <p:sp>
        <p:nvSpPr>
          <p:cNvPr id="4" name="Date Placeholder 3"/>
          <p:cNvSpPr>
            <a:spLocks noGrp="1"/>
          </p:cNvSpPr>
          <p:nvPr>
            <p:ph type="dt" sz="half" idx="10"/>
          </p:nvPr>
        </p:nvSpPr>
        <p:spPr/>
        <p:txBody>
          <a:bodyPr/>
          <a:lstStyle/>
          <a:p>
            <a:fld id="{8F22FA8E-98AE-443F-BA9D-E7542388D8A3}" type="datetime1">
              <a:rPr lang="en-IN" smtClean="0"/>
              <a:t>22-03-2025</a:t>
            </a:fld>
            <a:endParaRPr lang="en-IN"/>
          </a:p>
        </p:txBody>
      </p:sp>
      <p:sp>
        <p:nvSpPr>
          <p:cNvPr id="5" name="Slide Number Placeholder 4"/>
          <p:cNvSpPr>
            <a:spLocks noGrp="1"/>
          </p:cNvSpPr>
          <p:nvPr>
            <p:ph type="sldNum" sz="quarter" idx="12"/>
          </p:nvPr>
        </p:nvSpPr>
        <p:spPr/>
        <p:txBody>
          <a:bodyPr/>
          <a:lstStyle/>
          <a:p>
            <a:fld id="{643C36B5-B49D-41F4-B8B3-802757215F5C}" type="slidenum">
              <a:rPr lang="en-IN" smtClean="0"/>
              <a:t>36</a:t>
            </a:fld>
            <a:endParaRPr lang="en-IN"/>
          </a:p>
        </p:txBody>
      </p:sp>
    </p:spTree>
    <p:extLst>
      <p:ext uri="{BB962C8B-B14F-4D97-AF65-F5344CB8AC3E}">
        <p14:creationId xmlns:p14="http://schemas.microsoft.com/office/powerpoint/2010/main" val="30625865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B28D1A-187A-4DA5-B06D-7D3BD279A4E4}" type="datetime1">
              <a:rPr lang="en-IN" smtClean="0"/>
              <a:t>22-03-2025</a:t>
            </a:fld>
            <a:endParaRPr lang="en-IN"/>
          </a:p>
        </p:txBody>
      </p:sp>
      <p:sp>
        <p:nvSpPr>
          <p:cNvPr id="3" name="Slide Number Placeholder 2"/>
          <p:cNvSpPr>
            <a:spLocks noGrp="1"/>
          </p:cNvSpPr>
          <p:nvPr>
            <p:ph type="sldNum" sz="quarter" idx="12"/>
          </p:nvPr>
        </p:nvSpPr>
        <p:spPr/>
        <p:txBody>
          <a:bodyPr/>
          <a:lstStyle/>
          <a:p>
            <a:fld id="{643C36B5-B49D-41F4-B8B3-802757215F5C}" type="slidenum">
              <a:rPr lang="en-IN" smtClean="0"/>
              <a:t>37</a:t>
            </a:fld>
            <a:endParaRPr lang="en-IN"/>
          </a:p>
        </p:txBody>
      </p:sp>
      <p:pic>
        <p:nvPicPr>
          <p:cNvPr id="4" name="Picture 3"/>
          <p:cNvPicPr>
            <a:picLocks noChangeAspect="1"/>
          </p:cNvPicPr>
          <p:nvPr/>
        </p:nvPicPr>
        <p:blipFill>
          <a:blip r:embed="rId2"/>
          <a:stretch>
            <a:fillRect/>
          </a:stretch>
        </p:blipFill>
        <p:spPr>
          <a:xfrm>
            <a:off x="175396" y="748802"/>
            <a:ext cx="6829425" cy="3305175"/>
          </a:xfrm>
          <a:prstGeom prst="rect">
            <a:avLst/>
          </a:prstGeom>
        </p:spPr>
      </p:pic>
      <p:pic>
        <p:nvPicPr>
          <p:cNvPr id="5" name="Picture 4"/>
          <p:cNvPicPr>
            <a:picLocks noChangeAspect="1"/>
          </p:cNvPicPr>
          <p:nvPr/>
        </p:nvPicPr>
        <p:blipFill>
          <a:blip r:embed="rId3"/>
          <a:stretch>
            <a:fillRect/>
          </a:stretch>
        </p:blipFill>
        <p:spPr>
          <a:xfrm rot="16200000" flipV="1">
            <a:off x="6963727" y="2709930"/>
            <a:ext cx="4006577" cy="3046435"/>
          </a:xfrm>
          <a:prstGeom prst="rect">
            <a:avLst/>
          </a:prstGeom>
        </p:spPr>
      </p:pic>
      <p:cxnSp>
        <p:nvCxnSpPr>
          <p:cNvPr id="7" name="Straight Arrow Connector 6"/>
          <p:cNvCxnSpPr/>
          <p:nvPr/>
        </p:nvCxnSpPr>
        <p:spPr>
          <a:xfrm>
            <a:off x="6879771" y="2499360"/>
            <a:ext cx="1811383" cy="18026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Rectangle 9">
            <a:extLst>
              <a:ext uri="{FF2B5EF4-FFF2-40B4-BE49-F238E27FC236}">
                <a16:creationId xmlns:a16="http://schemas.microsoft.com/office/drawing/2014/main" id="{9DEDC063-FC1C-B8CB-9FB2-E4AF9FA9970B}"/>
              </a:ext>
            </a:extLst>
          </p:cNvPr>
          <p:cNvSpPr/>
          <p:nvPr/>
        </p:nvSpPr>
        <p:spPr>
          <a:xfrm>
            <a:off x="891682" y="159306"/>
            <a:ext cx="10495721" cy="369332"/>
          </a:xfrm>
          <a:prstGeom prst="rect">
            <a:avLst/>
          </a:prstGeom>
        </p:spPr>
        <p:txBody>
          <a:bodyPr wrap="square">
            <a:spAutoFit/>
          </a:bodyPr>
          <a:lstStyle/>
          <a:p>
            <a:pPr algn="ctr"/>
            <a:r>
              <a:rPr lang="en-IN" b="1" dirty="0" smtClean="0">
                <a:solidFill>
                  <a:schemeClr val="dk1"/>
                </a:solidFill>
                <a:latin typeface="Times New Roman"/>
                <a:ea typeface="Times New Roman"/>
                <a:cs typeface="Times New Roman"/>
                <a:sym typeface="Times New Roman"/>
              </a:rPr>
              <a:t>Step-6: 50 </a:t>
            </a:r>
            <a:r>
              <a:rPr lang="el-GR" b="1" dirty="0" smtClean="0">
                <a:solidFill>
                  <a:schemeClr val="dk1"/>
                </a:solidFill>
                <a:latin typeface="Times New Roman"/>
                <a:ea typeface="Times New Roman"/>
                <a:cs typeface="Times New Roman"/>
                <a:sym typeface="Times New Roman"/>
              </a:rPr>
              <a:t>Ω</a:t>
            </a:r>
            <a:r>
              <a:rPr lang="en-US" b="1" dirty="0" smtClean="0">
                <a:solidFill>
                  <a:schemeClr val="dk1"/>
                </a:solidFill>
                <a:latin typeface="Times New Roman"/>
                <a:ea typeface="Times New Roman"/>
                <a:cs typeface="Times New Roman"/>
                <a:sym typeface="Times New Roman"/>
              </a:rPr>
              <a:t>-line</a:t>
            </a:r>
            <a:endParaRPr lang="en-US" dirty="0"/>
          </a:p>
        </p:txBody>
      </p:sp>
    </p:spTree>
    <p:extLst>
      <p:ext uri="{BB962C8B-B14F-4D97-AF65-F5344CB8AC3E}">
        <p14:creationId xmlns:p14="http://schemas.microsoft.com/office/powerpoint/2010/main" val="2090246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0210" y="2206669"/>
            <a:ext cx="10088096" cy="2731896"/>
          </a:xfrm>
          <a:prstGeom prst="rect">
            <a:avLst/>
          </a:prstGeom>
        </p:spPr>
      </p:pic>
      <p:cxnSp>
        <p:nvCxnSpPr>
          <p:cNvPr id="4" name="Straight Arrow Connector 3"/>
          <p:cNvCxnSpPr/>
          <p:nvPr/>
        </p:nvCxnSpPr>
        <p:spPr>
          <a:xfrm flipV="1">
            <a:off x="9574305" y="2039025"/>
            <a:ext cx="8965" cy="6364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TextBox 4"/>
          <p:cNvSpPr txBox="1"/>
          <p:nvPr/>
        </p:nvSpPr>
        <p:spPr>
          <a:xfrm>
            <a:off x="9321671" y="1669693"/>
            <a:ext cx="505267" cy="369332"/>
          </a:xfrm>
          <a:prstGeom prst="rect">
            <a:avLst/>
          </a:prstGeom>
          <a:noFill/>
        </p:spPr>
        <p:txBody>
          <a:bodyPr wrap="none" rtlCol="0">
            <a:spAutoFit/>
          </a:bodyPr>
          <a:lstStyle/>
          <a:p>
            <a:r>
              <a:rPr lang="en-US" b="1" dirty="0" smtClean="0">
                <a:latin typeface="Times" panose="02020603050405020304" pitchFamily="18" charset="0"/>
                <a:cs typeface="Times" panose="02020603050405020304" pitchFamily="18" charset="0"/>
              </a:rPr>
              <a:t>YZ</a:t>
            </a:r>
            <a:endParaRPr lang="en-IN" b="1" dirty="0">
              <a:latin typeface="Times" panose="02020603050405020304" pitchFamily="18" charset="0"/>
              <a:cs typeface="Times" panose="02020603050405020304" pitchFamily="18" charset="0"/>
            </a:endParaRPr>
          </a:p>
        </p:txBody>
      </p:sp>
      <p:sp>
        <p:nvSpPr>
          <p:cNvPr id="7" name="Rectangle 6">
            <a:extLst>
              <a:ext uri="{FF2B5EF4-FFF2-40B4-BE49-F238E27FC236}">
                <a16:creationId xmlns:a16="http://schemas.microsoft.com/office/drawing/2014/main" id="{9DEDC063-FC1C-B8CB-9FB2-E4AF9FA9970B}"/>
              </a:ext>
            </a:extLst>
          </p:cNvPr>
          <p:cNvSpPr/>
          <p:nvPr/>
        </p:nvSpPr>
        <p:spPr>
          <a:xfrm>
            <a:off x="891682" y="159306"/>
            <a:ext cx="10495721" cy="369332"/>
          </a:xfrm>
          <a:prstGeom prst="rect">
            <a:avLst/>
          </a:prstGeom>
        </p:spPr>
        <p:txBody>
          <a:bodyPr wrap="square">
            <a:spAutoFit/>
          </a:bodyPr>
          <a:lstStyle/>
          <a:p>
            <a:pPr algn="ctr"/>
            <a:r>
              <a:rPr lang="en-IN" b="1" dirty="0" smtClean="0">
                <a:solidFill>
                  <a:schemeClr val="dk1"/>
                </a:solidFill>
                <a:latin typeface="Times New Roman"/>
                <a:ea typeface="Times New Roman"/>
                <a:cs typeface="Times New Roman"/>
                <a:sym typeface="Times New Roman"/>
              </a:rPr>
              <a:t>Step-7: Port design</a:t>
            </a:r>
            <a:endParaRPr lang="en-US" dirty="0"/>
          </a:p>
        </p:txBody>
      </p:sp>
      <p:sp>
        <p:nvSpPr>
          <p:cNvPr id="3" name="Date Placeholder 2"/>
          <p:cNvSpPr>
            <a:spLocks noGrp="1"/>
          </p:cNvSpPr>
          <p:nvPr>
            <p:ph type="dt" sz="half" idx="10"/>
          </p:nvPr>
        </p:nvSpPr>
        <p:spPr/>
        <p:txBody>
          <a:bodyPr/>
          <a:lstStyle/>
          <a:p>
            <a:fld id="{835831DA-0D6C-47C1-AA70-27FEDA06DB7E}" type="datetime1">
              <a:rPr lang="en-IN" smtClean="0"/>
              <a:t>22-03-2025</a:t>
            </a:fld>
            <a:endParaRPr lang="en-IN"/>
          </a:p>
        </p:txBody>
      </p:sp>
      <p:sp>
        <p:nvSpPr>
          <p:cNvPr id="6" name="Slide Number Placeholder 5"/>
          <p:cNvSpPr>
            <a:spLocks noGrp="1"/>
          </p:cNvSpPr>
          <p:nvPr>
            <p:ph type="sldNum" sz="quarter" idx="12"/>
          </p:nvPr>
        </p:nvSpPr>
        <p:spPr/>
        <p:txBody>
          <a:bodyPr/>
          <a:lstStyle/>
          <a:p>
            <a:fld id="{643C36B5-B49D-41F4-B8B3-802757215F5C}" type="slidenum">
              <a:rPr lang="en-IN" smtClean="0"/>
              <a:t>38</a:t>
            </a:fld>
            <a:endParaRPr lang="en-IN"/>
          </a:p>
        </p:txBody>
      </p:sp>
    </p:spTree>
    <p:extLst>
      <p:ext uri="{BB962C8B-B14F-4D97-AF65-F5344CB8AC3E}">
        <p14:creationId xmlns:p14="http://schemas.microsoft.com/office/powerpoint/2010/main" val="42204956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DE54157-ED44-4B06-9118-A325A32EC4F3}" type="datetime1">
              <a:rPr lang="en-IN" smtClean="0"/>
              <a:t>22-03-2025</a:t>
            </a:fld>
            <a:endParaRPr lang="en-IN"/>
          </a:p>
        </p:txBody>
      </p:sp>
      <p:sp>
        <p:nvSpPr>
          <p:cNvPr id="4" name="Slide Number Placeholder 3"/>
          <p:cNvSpPr>
            <a:spLocks noGrp="1"/>
          </p:cNvSpPr>
          <p:nvPr>
            <p:ph type="sldNum" sz="quarter" idx="12"/>
          </p:nvPr>
        </p:nvSpPr>
        <p:spPr/>
        <p:txBody>
          <a:bodyPr/>
          <a:lstStyle/>
          <a:p>
            <a:fld id="{643C36B5-B49D-41F4-B8B3-802757215F5C}" type="slidenum">
              <a:rPr lang="en-IN" smtClean="0"/>
              <a:t>39</a:t>
            </a:fld>
            <a:endParaRPr lang="en-IN"/>
          </a:p>
        </p:txBody>
      </p:sp>
      <p:pic>
        <p:nvPicPr>
          <p:cNvPr id="5" name="Picture 4"/>
          <p:cNvPicPr>
            <a:picLocks noChangeAspect="1"/>
          </p:cNvPicPr>
          <p:nvPr/>
        </p:nvPicPr>
        <p:blipFill>
          <a:blip r:embed="rId2"/>
          <a:stretch>
            <a:fillRect/>
          </a:stretch>
        </p:blipFill>
        <p:spPr>
          <a:xfrm>
            <a:off x="140562" y="679269"/>
            <a:ext cx="7496856" cy="3104925"/>
          </a:xfrm>
          <a:prstGeom prst="rect">
            <a:avLst/>
          </a:prstGeom>
        </p:spPr>
      </p:pic>
      <p:pic>
        <p:nvPicPr>
          <p:cNvPr id="6" name="Picture 5"/>
          <p:cNvPicPr>
            <a:picLocks noChangeAspect="1"/>
          </p:cNvPicPr>
          <p:nvPr/>
        </p:nvPicPr>
        <p:blipFill>
          <a:blip r:embed="rId3"/>
          <a:stretch>
            <a:fillRect/>
          </a:stretch>
        </p:blipFill>
        <p:spPr>
          <a:xfrm>
            <a:off x="3422742" y="2731363"/>
            <a:ext cx="7271384" cy="3869624"/>
          </a:xfrm>
          <a:prstGeom prst="rect">
            <a:avLst/>
          </a:prstGeom>
        </p:spPr>
      </p:pic>
    </p:spTree>
    <p:extLst>
      <p:ext uri="{BB962C8B-B14F-4D97-AF65-F5344CB8AC3E}">
        <p14:creationId xmlns:p14="http://schemas.microsoft.com/office/powerpoint/2010/main" val="20841414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457200"/>
            <a:fld id="{AD202D81-2878-4D2C-BFAF-AA7A4993CD70}" type="slidenum">
              <a:rPr lang="en-US">
                <a:solidFill>
                  <a:prstClr val="black"/>
                </a:solidFill>
                <a:latin typeface="Garamond" panose="02020404030301010803"/>
              </a:rPr>
              <a:pPr defTabSz="457200"/>
              <a:t>4</a:t>
            </a:fld>
            <a:endParaRPr lang="en-US" dirty="0">
              <a:solidFill>
                <a:prstClr val="black"/>
              </a:solidFill>
              <a:latin typeface="Garamond" panose="02020404030301010803"/>
            </a:endParaRPr>
          </a:p>
        </p:txBody>
      </p:sp>
      <p:sp>
        <p:nvSpPr>
          <p:cNvPr id="3" name="Rectangle 2"/>
          <p:cNvSpPr/>
          <p:nvPr/>
        </p:nvSpPr>
        <p:spPr>
          <a:xfrm rot="10800000" flipV="1">
            <a:off x="2098428" y="562708"/>
            <a:ext cx="8041535" cy="527539"/>
          </a:xfrm>
          <a:prstGeom prst="rect">
            <a:avLst/>
          </a:prstGeom>
          <a:solidFill>
            <a:srgbClr val="7030A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dirty="0">
                <a:solidFill>
                  <a:prstClr val="black"/>
                </a:solidFill>
                <a:latin typeface="Garamond" panose="02020404030301010803"/>
              </a:rPr>
              <a:t>      </a:t>
            </a:r>
            <a:r>
              <a:rPr lang="en-US" sz="2400" b="1" dirty="0">
                <a:solidFill>
                  <a:prstClr val="black"/>
                </a:solidFill>
                <a:latin typeface="Times New Roman" panose="02020603050405020304" pitchFamily="18" charset="0"/>
                <a:cs typeface="Times New Roman" panose="02020603050405020304" pitchFamily="18" charset="0"/>
              </a:rPr>
              <a:t>ANTENNA CLASSSIFICATION</a:t>
            </a:r>
          </a:p>
        </p:txBody>
      </p:sp>
      <p:sp>
        <p:nvSpPr>
          <p:cNvPr id="5" name="Rectangle 4"/>
          <p:cNvSpPr/>
          <p:nvPr/>
        </p:nvSpPr>
        <p:spPr>
          <a:xfrm>
            <a:off x="994800" y="2205581"/>
            <a:ext cx="1333580" cy="750277"/>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b="1" dirty="0">
                <a:solidFill>
                  <a:prstClr val="black"/>
                </a:solidFill>
                <a:latin typeface="Times New Roman" panose="02020603050405020304" pitchFamily="18" charset="0"/>
                <a:cs typeface="Times New Roman" panose="02020603050405020304" pitchFamily="18" charset="0"/>
              </a:rPr>
              <a:t>Frequency</a:t>
            </a:r>
          </a:p>
        </p:txBody>
      </p:sp>
      <p:sp>
        <p:nvSpPr>
          <p:cNvPr id="6" name="Rectangle 5"/>
          <p:cNvSpPr/>
          <p:nvPr/>
        </p:nvSpPr>
        <p:spPr>
          <a:xfrm>
            <a:off x="3659450" y="2228242"/>
            <a:ext cx="1414403" cy="750277"/>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b="1" dirty="0" smtClean="0">
                <a:solidFill>
                  <a:prstClr val="black"/>
                </a:solidFill>
                <a:latin typeface="Times New Roman" panose="02020603050405020304" pitchFamily="18" charset="0"/>
                <a:cs typeface="Times New Roman" panose="02020603050405020304" pitchFamily="18" charset="0"/>
              </a:rPr>
              <a:t>Structure</a:t>
            </a:r>
            <a:endParaRPr lang="en-US" b="1" dirty="0">
              <a:solidFill>
                <a:prstClr val="black"/>
              </a:solidFill>
              <a:latin typeface="Times New Roman" panose="02020603050405020304" pitchFamily="18" charset="0"/>
              <a:cs typeface="Times New Roman" panose="02020603050405020304" pitchFamily="18" charset="0"/>
            </a:endParaRPr>
          </a:p>
        </p:txBody>
      </p:sp>
      <p:sp>
        <p:nvSpPr>
          <p:cNvPr id="7" name="Rectangle 6"/>
          <p:cNvSpPr/>
          <p:nvPr/>
        </p:nvSpPr>
        <p:spPr>
          <a:xfrm>
            <a:off x="6624963" y="2234069"/>
            <a:ext cx="1431462" cy="750277"/>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b="1" dirty="0">
                <a:solidFill>
                  <a:prstClr val="black"/>
                </a:solidFill>
                <a:latin typeface="Times New Roman" panose="02020603050405020304" pitchFamily="18" charset="0"/>
                <a:cs typeface="Times New Roman" panose="02020603050405020304" pitchFamily="18" charset="0"/>
              </a:rPr>
              <a:t>Polarization</a:t>
            </a:r>
          </a:p>
        </p:txBody>
      </p:sp>
      <p:sp>
        <p:nvSpPr>
          <p:cNvPr id="8" name="Rectangle 7"/>
          <p:cNvSpPr/>
          <p:nvPr/>
        </p:nvSpPr>
        <p:spPr>
          <a:xfrm>
            <a:off x="9607535" y="2223913"/>
            <a:ext cx="1293169" cy="72683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b="1" dirty="0">
                <a:solidFill>
                  <a:prstClr val="black"/>
                </a:solidFill>
                <a:latin typeface="Times New Roman" panose="02020603050405020304" pitchFamily="18" charset="0"/>
                <a:cs typeface="Times New Roman" panose="02020603050405020304" pitchFamily="18" charset="0"/>
              </a:rPr>
              <a:t>Radiation</a:t>
            </a:r>
          </a:p>
        </p:txBody>
      </p:sp>
      <p:sp>
        <p:nvSpPr>
          <p:cNvPr id="12" name="TextBox 11"/>
          <p:cNvSpPr txBox="1"/>
          <p:nvPr/>
        </p:nvSpPr>
        <p:spPr>
          <a:xfrm>
            <a:off x="106017" y="3550229"/>
            <a:ext cx="2928731" cy="2862322"/>
          </a:xfrm>
          <a:prstGeom prst="rect">
            <a:avLst/>
          </a:prstGeom>
          <a:solidFill>
            <a:srgbClr val="92D050"/>
          </a:solidFill>
        </p:spPr>
        <p:txBody>
          <a:bodyPr wrap="square" rtlCol="0">
            <a:spAutoFit/>
          </a:bodyPr>
          <a:lstStyle/>
          <a:p>
            <a:pPr marL="342900" indent="-342900" defTabSz="457200">
              <a:buFont typeface="Wingdings" panose="05000000000000000000" pitchFamily="2" charset="2"/>
              <a:buChar char="§"/>
            </a:pPr>
            <a:r>
              <a:rPr lang="en-US" b="1" dirty="0">
                <a:solidFill>
                  <a:prstClr val="black"/>
                </a:solidFill>
                <a:latin typeface="Times New Roman" panose="02020603050405020304" pitchFamily="18" charset="0"/>
                <a:cs typeface="Times New Roman" panose="02020603050405020304" pitchFamily="18" charset="0"/>
              </a:rPr>
              <a:t>VLF (3 -30 kHz)</a:t>
            </a:r>
          </a:p>
          <a:p>
            <a:pPr marL="342900" indent="-342900" defTabSz="457200">
              <a:buFont typeface="Wingdings" panose="05000000000000000000" pitchFamily="2" charset="2"/>
              <a:buChar char="§"/>
            </a:pPr>
            <a:r>
              <a:rPr lang="en-US" b="1" dirty="0">
                <a:solidFill>
                  <a:prstClr val="black"/>
                </a:solidFill>
                <a:latin typeface="Times New Roman" panose="02020603050405020304" pitchFamily="18" charset="0"/>
                <a:cs typeface="Times New Roman" panose="02020603050405020304" pitchFamily="18" charset="0"/>
              </a:rPr>
              <a:t>LF (30-300 kHz)</a:t>
            </a:r>
          </a:p>
          <a:p>
            <a:pPr marL="342900" indent="-342900" defTabSz="457200">
              <a:buFont typeface="Wingdings" panose="05000000000000000000" pitchFamily="2" charset="2"/>
              <a:buChar char="§"/>
            </a:pPr>
            <a:r>
              <a:rPr lang="en-US" b="1" dirty="0">
                <a:solidFill>
                  <a:prstClr val="black"/>
                </a:solidFill>
                <a:latin typeface="Times New Roman" panose="02020603050405020304" pitchFamily="18" charset="0"/>
                <a:cs typeface="Times New Roman" panose="02020603050405020304" pitchFamily="18" charset="0"/>
              </a:rPr>
              <a:t>MF (300-3000 kHz)</a:t>
            </a:r>
          </a:p>
          <a:p>
            <a:pPr marL="342900" indent="-342900" defTabSz="457200">
              <a:buFont typeface="Wingdings" panose="05000000000000000000" pitchFamily="2" charset="2"/>
              <a:buChar char="§"/>
            </a:pPr>
            <a:r>
              <a:rPr lang="en-US" b="1" dirty="0">
                <a:solidFill>
                  <a:prstClr val="black"/>
                </a:solidFill>
                <a:latin typeface="Times New Roman" panose="02020603050405020304" pitchFamily="18" charset="0"/>
                <a:cs typeface="Times New Roman" panose="02020603050405020304" pitchFamily="18" charset="0"/>
              </a:rPr>
              <a:t>HF (3-30 MHz)</a:t>
            </a:r>
          </a:p>
          <a:p>
            <a:pPr marL="342900" indent="-342900" defTabSz="457200">
              <a:buFont typeface="Wingdings" panose="05000000000000000000" pitchFamily="2" charset="2"/>
              <a:buChar char="§"/>
            </a:pPr>
            <a:r>
              <a:rPr lang="en-US" b="1" dirty="0">
                <a:solidFill>
                  <a:prstClr val="black"/>
                </a:solidFill>
                <a:latin typeface="Times New Roman" panose="02020603050405020304" pitchFamily="18" charset="0"/>
                <a:cs typeface="Times New Roman" panose="02020603050405020304" pitchFamily="18" charset="0"/>
              </a:rPr>
              <a:t>VHF (30-300 MHz)</a:t>
            </a:r>
          </a:p>
          <a:p>
            <a:pPr marL="342900" indent="-342900" defTabSz="457200">
              <a:buFont typeface="Wingdings" panose="05000000000000000000" pitchFamily="2" charset="2"/>
              <a:buChar char="§"/>
            </a:pPr>
            <a:r>
              <a:rPr lang="en-US" b="1" dirty="0">
                <a:solidFill>
                  <a:prstClr val="black"/>
                </a:solidFill>
                <a:latin typeface="Times New Roman" panose="02020603050405020304" pitchFamily="18" charset="0"/>
                <a:cs typeface="Times New Roman" panose="02020603050405020304" pitchFamily="18" charset="0"/>
              </a:rPr>
              <a:t>Radio Freq. (300-3000 MHz)</a:t>
            </a:r>
          </a:p>
          <a:p>
            <a:pPr marL="342900" indent="-342900" defTabSz="457200">
              <a:buFont typeface="Wingdings" panose="05000000000000000000" pitchFamily="2" charset="2"/>
              <a:buChar char="§"/>
            </a:pPr>
            <a:r>
              <a:rPr lang="en-US" b="1" dirty="0">
                <a:solidFill>
                  <a:prstClr val="black"/>
                </a:solidFill>
                <a:latin typeface="Times New Roman" panose="02020603050405020304" pitchFamily="18" charset="0"/>
                <a:cs typeface="Times New Roman" panose="02020603050405020304" pitchFamily="18" charset="0"/>
              </a:rPr>
              <a:t>Microwave (3-30 GHz)</a:t>
            </a:r>
          </a:p>
          <a:p>
            <a:pPr marL="342900" indent="-342900" defTabSz="457200">
              <a:buFont typeface="Wingdings" panose="05000000000000000000" pitchFamily="2" charset="2"/>
              <a:buChar char="§"/>
            </a:pPr>
            <a:r>
              <a:rPr lang="en-US" b="1" dirty="0">
                <a:solidFill>
                  <a:prstClr val="black"/>
                </a:solidFill>
                <a:latin typeface="Times New Roman" panose="02020603050405020304" pitchFamily="18" charset="0"/>
                <a:cs typeface="Times New Roman" panose="02020603050405020304" pitchFamily="18" charset="0"/>
              </a:rPr>
              <a:t>Millimeter wave (30-300 GHz)</a:t>
            </a:r>
          </a:p>
        </p:txBody>
      </p:sp>
      <p:sp>
        <p:nvSpPr>
          <p:cNvPr id="30" name="TextBox 29"/>
          <p:cNvSpPr txBox="1"/>
          <p:nvPr/>
        </p:nvSpPr>
        <p:spPr>
          <a:xfrm>
            <a:off x="3293734" y="3552199"/>
            <a:ext cx="2311410" cy="1200329"/>
          </a:xfrm>
          <a:prstGeom prst="rect">
            <a:avLst/>
          </a:prstGeom>
          <a:solidFill>
            <a:srgbClr val="FFC000"/>
          </a:solidFill>
        </p:spPr>
        <p:txBody>
          <a:bodyPr wrap="square" rtlCol="0">
            <a:spAutoFit/>
          </a:bodyPr>
          <a:lstStyle/>
          <a:p>
            <a:pPr marL="342900" indent="-342900" defTabSz="457200">
              <a:buFont typeface="Wingdings" panose="05000000000000000000" pitchFamily="2" charset="2"/>
              <a:buChar char="§"/>
            </a:pPr>
            <a:r>
              <a:rPr lang="en-US" b="1" dirty="0">
                <a:solidFill>
                  <a:prstClr val="black"/>
                </a:solidFill>
                <a:latin typeface="Times New Roman" panose="02020603050405020304" pitchFamily="18" charset="0"/>
                <a:cs typeface="Times New Roman" panose="02020603050405020304" pitchFamily="18" charset="0"/>
              </a:rPr>
              <a:t>Wire Antenna</a:t>
            </a:r>
          </a:p>
          <a:p>
            <a:pPr marL="342900" indent="-342900" defTabSz="457200">
              <a:buFont typeface="Wingdings" panose="05000000000000000000" pitchFamily="2" charset="2"/>
              <a:buChar char="§"/>
            </a:pPr>
            <a:r>
              <a:rPr lang="en-US" b="1" dirty="0">
                <a:solidFill>
                  <a:prstClr val="black"/>
                </a:solidFill>
                <a:latin typeface="Times New Roman" panose="02020603050405020304" pitchFamily="18" charset="0"/>
                <a:cs typeface="Times New Roman" panose="02020603050405020304" pitchFamily="18" charset="0"/>
              </a:rPr>
              <a:t>Aperture Antenna</a:t>
            </a:r>
          </a:p>
          <a:p>
            <a:pPr marL="342900" indent="-342900" defTabSz="457200">
              <a:buFont typeface="Wingdings" panose="05000000000000000000" pitchFamily="2" charset="2"/>
              <a:buChar char="§"/>
            </a:pPr>
            <a:r>
              <a:rPr lang="en-US" b="1" dirty="0">
                <a:solidFill>
                  <a:prstClr val="black"/>
                </a:solidFill>
                <a:latin typeface="Times New Roman" panose="02020603050405020304" pitchFamily="18" charset="0"/>
                <a:cs typeface="Times New Roman" panose="02020603050405020304" pitchFamily="18" charset="0"/>
              </a:rPr>
              <a:t>Microstrip Patch antenna</a:t>
            </a:r>
          </a:p>
        </p:txBody>
      </p:sp>
      <p:sp>
        <p:nvSpPr>
          <p:cNvPr id="31" name="TextBox 30"/>
          <p:cNvSpPr txBox="1"/>
          <p:nvPr/>
        </p:nvSpPr>
        <p:spPr>
          <a:xfrm>
            <a:off x="6023265" y="3552199"/>
            <a:ext cx="2765062" cy="1200329"/>
          </a:xfrm>
          <a:prstGeom prst="rect">
            <a:avLst/>
          </a:prstGeom>
          <a:solidFill>
            <a:schemeClr val="accent1">
              <a:lumMod val="60000"/>
              <a:lumOff val="40000"/>
            </a:schemeClr>
          </a:solidFill>
        </p:spPr>
        <p:txBody>
          <a:bodyPr wrap="square" rtlCol="0">
            <a:spAutoFit/>
          </a:bodyPr>
          <a:lstStyle/>
          <a:p>
            <a:pPr marL="342900" indent="-342900" defTabSz="457200">
              <a:buFont typeface="Wingdings" panose="05000000000000000000" pitchFamily="2" charset="2"/>
              <a:buChar char="§"/>
            </a:pPr>
            <a:r>
              <a:rPr lang="en-US" b="1" dirty="0">
                <a:solidFill>
                  <a:prstClr val="black"/>
                </a:solidFill>
                <a:latin typeface="Times New Roman" panose="02020603050405020304" pitchFamily="18" charset="0"/>
                <a:cs typeface="Times New Roman" panose="02020603050405020304" pitchFamily="18" charset="0"/>
              </a:rPr>
              <a:t>Linear (Vertical/Horizontal)</a:t>
            </a:r>
          </a:p>
          <a:p>
            <a:pPr marL="342900" indent="-342900" defTabSz="457200">
              <a:buFont typeface="Wingdings" panose="05000000000000000000" pitchFamily="2" charset="2"/>
              <a:buChar char="§"/>
            </a:pPr>
            <a:r>
              <a:rPr lang="en-US" b="1" dirty="0">
                <a:solidFill>
                  <a:prstClr val="black"/>
                </a:solidFill>
                <a:latin typeface="Times New Roman" panose="02020603050405020304" pitchFamily="18" charset="0"/>
                <a:cs typeface="Times New Roman" panose="02020603050405020304" pitchFamily="18" charset="0"/>
              </a:rPr>
              <a:t>Circular polarization</a:t>
            </a:r>
          </a:p>
          <a:p>
            <a:pPr marL="342900" indent="-342900" defTabSz="457200">
              <a:buFont typeface="Wingdings" panose="05000000000000000000" pitchFamily="2" charset="2"/>
              <a:buChar char="§"/>
            </a:pPr>
            <a:r>
              <a:rPr lang="en-US" b="1" dirty="0">
                <a:solidFill>
                  <a:prstClr val="black"/>
                </a:solidFill>
                <a:latin typeface="Times New Roman" panose="02020603050405020304" pitchFamily="18" charset="0"/>
                <a:cs typeface="Times New Roman" panose="02020603050405020304" pitchFamily="18" charset="0"/>
              </a:rPr>
              <a:t>Elliptical Polarization</a:t>
            </a:r>
          </a:p>
        </p:txBody>
      </p:sp>
      <p:sp>
        <p:nvSpPr>
          <p:cNvPr id="34" name="TextBox 33"/>
          <p:cNvSpPr txBox="1"/>
          <p:nvPr/>
        </p:nvSpPr>
        <p:spPr>
          <a:xfrm>
            <a:off x="9174272" y="3540467"/>
            <a:ext cx="2268004" cy="923330"/>
          </a:xfrm>
          <a:prstGeom prst="rect">
            <a:avLst/>
          </a:prstGeom>
          <a:solidFill>
            <a:srgbClr val="92D050"/>
          </a:solidFill>
        </p:spPr>
        <p:txBody>
          <a:bodyPr wrap="square" rtlCol="0">
            <a:spAutoFit/>
          </a:bodyPr>
          <a:lstStyle/>
          <a:p>
            <a:pPr marL="342900" indent="-342900" defTabSz="457200">
              <a:buFont typeface="Wingdings" panose="05000000000000000000" pitchFamily="2" charset="2"/>
              <a:buChar char="§"/>
            </a:pPr>
            <a:r>
              <a:rPr lang="en-US" b="1" dirty="0">
                <a:solidFill>
                  <a:prstClr val="black"/>
                </a:solidFill>
                <a:latin typeface="Times New Roman" panose="02020603050405020304" pitchFamily="18" charset="0"/>
                <a:cs typeface="Times New Roman" panose="02020603050405020304" pitchFamily="18" charset="0"/>
              </a:rPr>
              <a:t>Isotropic</a:t>
            </a:r>
          </a:p>
          <a:p>
            <a:pPr marL="342900" indent="-342900" defTabSz="457200">
              <a:buFont typeface="Wingdings" panose="05000000000000000000" pitchFamily="2" charset="2"/>
              <a:buChar char="§"/>
            </a:pPr>
            <a:r>
              <a:rPr lang="en-US" b="1" dirty="0">
                <a:solidFill>
                  <a:prstClr val="black"/>
                </a:solidFill>
                <a:latin typeface="Times New Roman" panose="02020603050405020304" pitchFamily="18" charset="0"/>
                <a:cs typeface="Times New Roman" panose="02020603050405020304" pitchFamily="18" charset="0"/>
              </a:rPr>
              <a:t>Omnidirectional</a:t>
            </a:r>
          </a:p>
          <a:p>
            <a:pPr marL="342900" indent="-342900" defTabSz="457200">
              <a:buFont typeface="Wingdings" panose="05000000000000000000" pitchFamily="2" charset="2"/>
              <a:buChar char="§"/>
            </a:pPr>
            <a:r>
              <a:rPr lang="en-US" b="1" dirty="0">
                <a:solidFill>
                  <a:prstClr val="black"/>
                </a:solidFill>
                <a:latin typeface="Times New Roman" panose="02020603050405020304" pitchFamily="18" charset="0"/>
                <a:cs typeface="Times New Roman" panose="02020603050405020304" pitchFamily="18" charset="0"/>
              </a:rPr>
              <a:t>Directional</a:t>
            </a:r>
          </a:p>
        </p:txBody>
      </p:sp>
      <p:sp>
        <p:nvSpPr>
          <p:cNvPr id="13" name="Down Arrow 12"/>
          <p:cNvSpPr/>
          <p:nvPr/>
        </p:nvSpPr>
        <p:spPr>
          <a:xfrm>
            <a:off x="1509811" y="2991977"/>
            <a:ext cx="233018" cy="47411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0000"/>
              </a:solidFill>
              <a:latin typeface="Garamond" panose="02020404030301010803"/>
            </a:endParaRPr>
          </a:p>
        </p:txBody>
      </p:sp>
      <p:sp>
        <p:nvSpPr>
          <p:cNvPr id="36" name="Down Arrow 35"/>
          <p:cNvSpPr/>
          <p:nvPr/>
        </p:nvSpPr>
        <p:spPr>
          <a:xfrm>
            <a:off x="4216420" y="3009168"/>
            <a:ext cx="233019" cy="47411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0000"/>
              </a:solidFill>
              <a:latin typeface="Garamond" panose="02020404030301010803"/>
            </a:endParaRPr>
          </a:p>
        </p:txBody>
      </p:sp>
      <p:sp>
        <p:nvSpPr>
          <p:cNvPr id="37" name="Down Arrow 36"/>
          <p:cNvSpPr/>
          <p:nvPr/>
        </p:nvSpPr>
        <p:spPr>
          <a:xfrm>
            <a:off x="7228059" y="3009168"/>
            <a:ext cx="233019" cy="47411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0000"/>
              </a:solidFill>
              <a:latin typeface="Garamond" panose="02020404030301010803"/>
            </a:endParaRPr>
          </a:p>
        </p:txBody>
      </p:sp>
      <p:sp>
        <p:nvSpPr>
          <p:cNvPr id="38" name="Down Arrow 37"/>
          <p:cNvSpPr/>
          <p:nvPr/>
        </p:nvSpPr>
        <p:spPr>
          <a:xfrm>
            <a:off x="10123189" y="2991977"/>
            <a:ext cx="233018" cy="47553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0000"/>
              </a:solidFill>
              <a:latin typeface="Garamond" panose="02020404030301010803"/>
            </a:endParaRPr>
          </a:p>
        </p:txBody>
      </p:sp>
      <p:cxnSp>
        <p:nvCxnSpPr>
          <p:cNvPr id="10" name="Straight Connector 9">
            <a:extLst>
              <a:ext uri="{FF2B5EF4-FFF2-40B4-BE49-F238E27FC236}">
                <a16:creationId xmlns:a16="http://schemas.microsoft.com/office/drawing/2014/main" id="{82EAD5AD-463B-09C2-66D4-438BE1A25CFF}"/>
              </a:ext>
            </a:extLst>
          </p:cNvPr>
          <p:cNvCxnSpPr/>
          <p:nvPr/>
        </p:nvCxnSpPr>
        <p:spPr>
          <a:xfrm>
            <a:off x="1814581" y="1647914"/>
            <a:ext cx="841736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C09EDAB-F20E-2DA9-6B83-862458A7B936}"/>
              </a:ext>
            </a:extLst>
          </p:cNvPr>
          <p:cNvCxnSpPr/>
          <p:nvPr/>
        </p:nvCxnSpPr>
        <p:spPr>
          <a:xfrm>
            <a:off x="1814581" y="1619426"/>
            <a:ext cx="0" cy="576000"/>
          </a:xfrm>
          <a:prstGeom prst="straightConnector1">
            <a:avLst/>
          </a:prstGeom>
          <a:ln w="57150">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ED8E9C3-D56F-2671-C1BB-E9DABC238F05}"/>
              </a:ext>
            </a:extLst>
          </p:cNvPr>
          <p:cNvCxnSpPr/>
          <p:nvPr/>
        </p:nvCxnSpPr>
        <p:spPr>
          <a:xfrm>
            <a:off x="10214879" y="1647913"/>
            <a:ext cx="0" cy="576000"/>
          </a:xfrm>
          <a:prstGeom prst="straightConnector1">
            <a:avLst/>
          </a:prstGeom>
          <a:ln w="57150">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CD8EE52-D4DA-4A1B-A2E3-FC1EC1695EA7}"/>
              </a:ext>
            </a:extLst>
          </p:cNvPr>
          <p:cNvCxnSpPr/>
          <p:nvPr/>
        </p:nvCxnSpPr>
        <p:spPr>
          <a:xfrm>
            <a:off x="7336516" y="1629581"/>
            <a:ext cx="0" cy="576000"/>
          </a:xfrm>
          <a:prstGeom prst="straightConnector1">
            <a:avLst/>
          </a:prstGeom>
          <a:ln w="57150">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97DC901-2C89-4666-5F84-634B9DC43354}"/>
              </a:ext>
            </a:extLst>
          </p:cNvPr>
          <p:cNvCxnSpPr/>
          <p:nvPr/>
        </p:nvCxnSpPr>
        <p:spPr>
          <a:xfrm>
            <a:off x="4332929" y="1647913"/>
            <a:ext cx="0" cy="576000"/>
          </a:xfrm>
          <a:prstGeom prst="straightConnector1">
            <a:avLst/>
          </a:prstGeom>
          <a:ln w="57150">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F9D508C-F056-9184-140C-6EAAE2B1515A}"/>
              </a:ext>
            </a:extLst>
          </p:cNvPr>
          <p:cNvCxnSpPr/>
          <p:nvPr/>
        </p:nvCxnSpPr>
        <p:spPr>
          <a:xfrm>
            <a:off x="5832592" y="1090248"/>
            <a:ext cx="0" cy="55955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2E0B5C78-FBF6-4EC4-A551-E67D5704E66B}" type="datetime1">
              <a:rPr lang="en-IN" smtClean="0"/>
              <a:t>22-03-2025</a:t>
            </a:fld>
            <a:endParaRPr lang="en-IN"/>
          </a:p>
        </p:txBody>
      </p:sp>
    </p:spTree>
    <p:extLst>
      <p:ext uri="{BB962C8B-B14F-4D97-AF65-F5344CB8AC3E}">
        <p14:creationId xmlns:p14="http://schemas.microsoft.com/office/powerpoint/2010/main" val="31028052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0926" y="1185862"/>
            <a:ext cx="4876800" cy="4486275"/>
          </a:xfrm>
          <a:prstGeom prst="rect">
            <a:avLst/>
          </a:prstGeom>
        </p:spPr>
      </p:pic>
      <p:pic>
        <p:nvPicPr>
          <p:cNvPr id="3" name="Picture 2"/>
          <p:cNvPicPr>
            <a:picLocks noChangeAspect="1"/>
          </p:cNvPicPr>
          <p:nvPr/>
        </p:nvPicPr>
        <p:blipFill>
          <a:blip r:embed="rId3"/>
          <a:stretch>
            <a:fillRect/>
          </a:stretch>
        </p:blipFill>
        <p:spPr>
          <a:xfrm>
            <a:off x="6001430" y="1002982"/>
            <a:ext cx="5080247" cy="5167586"/>
          </a:xfrm>
          <a:prstGeom prst="rect">
            <a:avLst/>
          </a:prstGeom>
        </p:spPr>
      </p:pic>
      <p:sp>
        <p:nvSpPr>
          <p:cNvPr id="4" name="Rectangle 3">
            <a:extLst>
              <a:ext uri="{FF2B5EF4-FFF2-40B4-BE49-F238E27FC236}">
                <a16:creationId xmlns:a16="http://schemas.microsoft.com/office/drawing/2014/main" id="{9DEDC063-FC1C-B8CB-9FB2-E4AF9FA9970B}"/>
              </a:ext>
            </a:extLst>
          </p:cNvPr>
          <p:cNvSpPr/>
          <p:nvPr/>
        </p:nvSpPr>
        <p:spPr>
          <a:xfrm>
            <a:off x="891682" y="159306"/>
            <a:ext cx="10495721" cy="369332"/>
          </a:xfrm>
          <a:prstGeom prst="rect">
            <a:avLst/>
          </a:prstGeom>
        </p:spPr>
        <p:txBody>
          <a:bodyPr wrap="square">
            <a:spAutoFit/>
          </a:bodyPr>
          <a:lstStyle/>
          <a:p>
            <a:pPr algn="ctr"/>
            <a:r>
              <a:rPr lang="en-IN" b="1" dirty="0" smtClean="0">
                <a:solidFill>
                  <a:schemeClr val="dk1"/>
                </a:solidFill>
                <a:latin typeface="Times New Roman"/>
                <a:ea typeface="Times New Roman"/>
                <a:cs typeface="Times New Roman"/>
                <a:sym typeface="Times New Roman"/>
              </a:rPr>
              <a:t>Step-8: Solution Setup</a:t>
            </a:r>
            <a:endParaRPr lang="en-US" dirty="0"/>
          </a:p>
        </p:txBody>
      </p:sp>
      <p:sp>
        <p:nvSpPr>
          <p:cNvPr id="5" name="Date Placeholder 4"/>
          <p:cNvSpPr>
            <a:spLocks noGrp="1"/>
          </p:cNvSpPr>
          <p:nvPr>
            <p:ph type="dt" sz="half" idx="10"/>
          </p:nvPr>
        </p:nvSpPr>
        <p:spPr/>
        <p:txBody>
          <a:bodyPr/>
          <a:lstStyle/>
          <a:p>
            <a:fld id="{76F12D37-5B7A-4687-ABB6-A9126CFD8F2D}" type="datetime1">
              <a:rPr lang="en-IN" smtClean="0"/>
              <a:t>22-03-2025</a:t>
            </a:fld>
            <a:endParaRPr lang="en-IN"/>
          </a:p>
        </p:txBody>
      </p:sp>
      <p:sp>
        <p:nvSpPr>
          <p:cNvPr id="6" name="Slide Number Placeholder 5"/>
          <p:cNvSpPr>
            <a:spLocks noGrp="1"/>
          </p:cNvSpPr>
          <p:nvPr>
            <p:ph type="sldNum" sz="quarter" idx="12"/>
          </p:nvPr>
        </p:nvSpPr>
        <p:spPr/>
        <p:txBody>
          <a:bodyPr/>
          <a:lstStyle/>
          <a:p>
            <a:fld id="{643C36B5-B49D-41F4-B8B3-802757215F5C}" type="slidenum">
              <a:rPr lang="en-IN" smtClean="0"/>
              <a:t>40</a:t>
            </a:fld>
            <a:endParaRPr lang="en-IN"/>
          </a:p>
        </p:txBody>
      </p:sp>
    </p:spTree>
    <p:extLst>
      <p:ext uri="{BB962C8B-B14F-4D97-AF65-F5344CB8AC3E}">
        <p14:creationId xmlns:p14="http://schemas.microsoft.com/office/powerpoint/2010/main" val="20558620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34267" y="845684"/>
            <a:ext cx="7449367" cy="5464130"/>
          </a:xfrm>
          <a:prstGeom prst="rect">
            <a:avLst/>
          </a:prstGeom>
        </p:spPr>
      </p:pic>
      <p:sp>
        <p:nvSpPr>
          <p:cNvPr id="3" name="Rectangle 2">
            <a:extLst>
              <a:ext uri="{FF2B5EF4-FFF2-40B4-BE49-F238E27FC236}">
                <a16:creationId xmlns:a16="http://schemas.microsoft.com/office/drawing/2014/main" id="{9DEDC063-FC1C-B8CB-9FB2-E4AF9FA9970B}"/>
              </a:ext>
            </a:extLst>
          </p:cNvPr>
          <p:cNvSpPr/>
          <p:nvPr/>
        </p:nvSpPr>
        <p:spPr>
          <a:xfrm>
            <a:off x="891682" y="159306"/>
            <a:ext cx="10495721" cy="369332"/>
          </a:xfrm>
          <a:prstGeom prst="rect">
            <a:avLst/>
          </a:prstGeom>
        </p:spPr>
        <p:txBody>
          <a:bodyPr wrap="square">
            <a:spAutoFit/>
          </a:bodyPr>
          <a:lstStyle/>
          <a:p>
            <a:pPr algn="ctr"/>
            <a:r>
              <a:rPr lang="en-IN" b="1" dirty="0" smtClean="0">
                <a:solidFill>
                  <a:schemeClr val="dk1"/>
                </a:solidFill>
                <a:latin typeface="Times New Roman"/>
                <a:ea typeface="Times New Roman"/>
                <a:cs typeface="Times New Roman"/>
                <a:sym typeface="Times New Roman"/>
              </a:rPr>
              <a:t>Step-9: Excitation</a:t>
            </a:r>
            <a:endParaRPr lang="en-US" dirty="0"/>
          </a:p>
        </p:txBody>
      </p:sp>
      <p:sp>
        <p:nvSpPr>
          <p:cNvPr id="4" name="Date Placeholder 3"/>
          <p:cNvSpPr>
            <a:spLocks noGrp="1"/>
          </p:cNvSpPr>
          <p:nvPr>
            <p:ph type="dt" sz="half" idx="10"/>
          </p:nvPr>
        </p:nvSpPr>
        <p:spPr/>
        <p:txBody>
          <a:bodyPr/>
          <a:lstStyle/>
          <a:p>
            <a:fld id="{E14BC386-B4AC-4F9B-A7A6-CD8790BCC92B}" type="datetime1">
              <a:rPr lang="en-IN" smtClean="0"/>
              <a:t>22-03-2025</a:t>
            </a:fld>
            <a:endParaRPr lang="en-IN"/>
          </a:p>
        </p:txBody>
      </p:sp>
      <p:sp>
        <p:nvSpPr>
          <p:cNvPr id="5" name="Slide Number Placeholder 4"/>
          <p:cNvSpPr>
            <a:spLocks noGrp="1"/>
          </p:cNvSpPr>
          <p:nvPr>
            <p:ph type="sldNum" sz="quarter" idx="12"/>
          </p:nvPr>
        </p:nvSpPr>
        <p:spPr/>
        <p:txBody>
          <a:bodyPr/>
          <a:lstStyle/>
          <a:p>
            <a:fld id="{643C36B5-B49D-41F4-B8B3-802757215F5C}" type="slidenum">
              <a:rPr lang="en-IN" smtClean="0"/>
              <a:t>41</a:t>
            </a:fld>
            <a:endParaRPr lang="en-IN"/>
          </a:p>
        </p:txBody>
      </p:sp>
    </p:spTree>
    <p:extLst>
      <p:ext uri="{BB962C8B-B14F-4D97-AF65-F5344CB8AC3E}">
        <p14:creationId xmlns:p14="http://schemas.microsoft.com/office/powerpoint/2010/main" val="5332575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0672" y="773158"/>
            <a:ext cx="9070299" cy="5348967"/>
          </a:xfrm>
          <a:prstGeom prst="rect">
            <a:avLst/>
          </a:prstGeom>
        </p:spPr>
      </p:pic>
      <p:sp>
        <p:nvSpPr>
          <p:cNvPr id="3" name="Date Placeholder 2"/>
          <p:cNvSpPr>
            <a:spLocks noGrp="1"/>
          </p:cNvSpPr>
          <p:nvPr>
            <p:ph type="dt" sz="half" idx="10"/>
          </p:nvPr>
        </p:nvSpPr>
        <p:spPr/>
        <p:txBody>
          <a:bodyPr/>
          <a:lstStyle/>
          <a:p>
            <a:fld id="{47B98504-B94A-47DE-9D10-58F5B7643B88}" type="datetime1">
              <a:rPr lang="en-IN" smtClean="0"/>
              <a:t>22-03-2025</a:t>
            </a:fld>
            <a:endParaRPr lang="en-IN"/>
          </a:p>
        </p:txBody>
      </p:sp>
      <p:sp>
        <p:nvSpPr>
          <p:cNvPr id="4" name="Slide Number Placeholder 3"/>
          <p:cNvSpPr>
            <a:spLocks noGrp="1"/>
          </p:cNvSpPr>
          <p:nvPr>
            <p:ph type="sldNum" sz="quarter" idx="12"/>
          </p:nvPr>
        </p:nvSpPr>
        <p:spPr/>
        <p:txBody>
          <a:bodyPr/>
          <a:lstStyle/>
          <a:p>
            <a:fld id="{643C36B5-B49D-41F4-B8B3-802757215F5C}" type="slidenum">
              <a:rPr lang="en-IN" smtClean="0"/>
              <a:t>42</a:t>
            </a:fld>
            <a:endParaRPr lang="en-IN"/>
          </a:p>
        </p:txBody>
      </p:sp>
    </p:spTree>
    <p:extLst>
      <p:ext uri="{BB962C8B-B14F-4D97-AF65-F5344CB8AC3E}">
        <p14:creationId xmlns:p14="http://schemas.microsoft.com/office/powerpoint/2010/main" val="27180468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7439" y="557758"/>
            <a:ext cx="7020248" cy="5181191"/>
          </a:xfrm>
          <a:prstGeom prst="rect">
            <a:avLst/>
          </a:prstGeom>
        </p:spPr>
      </p:pic>
      <p:sp>
        <p:nvSpPr>
          <p:cNvPr id="4" name="Date Placeholder 3"/>
          <p:cNvSpPr>
            <a:spLocks noGrp="1"/>
          </p:cNvSpPr>
          <p:nvPr>
            <p:ph type="dt" sz="half" idx="10"/>
          </p:nvPr>
        </p:nvSpPr>
        <p:spPr/>
        <p:txBody>
          <a:bodyPr/>
          <a:lstStyle/>
          <a:p>
            <a:fld id="{7D1BA3E5-3141-4989-AEF2-71A5A6F27679}" type="datetime1">
              <a:rPr lang="en-IN" smtClean="0"/>
              <a:t>22-03-2025</a:t>
            </a:fld>
            <a:endParaRPr lang="en-IN"/>
          </a:p>
        </p:txBody>
      </p:sp>
      <p:sp>
        <p:nvSpPr>
          <p:cNvPr id="5" name="Slide Number Placeholder 4"/>
          <p:cNvSpPr>
            <a:spLocks noGrp="1"/>
          </p:cNvSpPr>
          <p:nvPr>
            <p:ph type="sldNum" sz="quarter" idx="12"/>
          </p:nvPr>
        </p:nvSpPr>
        <p:spPr/>
        <p:txBody>
          <a:bodyPr/>
          <a:lstStyle/>
          <a:p>
            <a:fld id="{643C36B5-B49D-41F4-B8B3-802757215F5C}" type="slidenum">
              <a:rPr lang="en-IN" smtClean="0"/>
              <a:t>43</a:t>
            </a:fld>
            <a:endParaRPr lang="en-IN"/>
          </a:p>
        </p:txBody>
      </p:sp>
      <p:pic>
        <p:nvPicPr>
          <p:cNvPr id="6" name="Picture 5"/>
          <p:cNvPicPr>
            <a:picLocks noChangeAspect="1"/>
          </p:cNvPicPr>
          <p:nvPr/>
        </p:nvPicPr>
        <p:blipFill>
          <a:blip r:embed="rId3"/>
          <a:stretch>
            <a:fillRect/>
          </a:stretch>
        </p:blipFill>
        <p:spPr>
          <a:xfrm>
            <a:off x="7504611" y="2641418"/>
            <a:ext cx="3849189" cy="1467503"/>
          </a:xfrm>
          <a:prstGeom prst="rect">
            <a:avLst/>
          </a:prstGeom>
        </p:spPr>
      </p:pic>
    </p:spTree>
    <p:extLst>
      <p:ext uri="{BB962C8B-B14F-4D97-AF65-F5344CB8AC3E}">
        <p14:creationId xmlns:p14="http://schemas.microsoft.com/office/powerpoint/2010/main" val="32476975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0127" y="1567678"/>
            <a:ext cx="5432226" cy="3605213"/>
          </a:xfrm>
          <a:prstGeom prst="rect">
            <a:avLst/>
          </a:prstGeom>
        </p:spPr>
      </p:pic>
      <p:pic>
        <p:nvPicPr>
          <p:cNvPr id="3" name="Picture 2"/>
          <p:cNvPicPr>
            <a:picLocks noChangeAspect="1"/>
          </p:cNvPicPr>
          <p:nvPr/>
        </p:nvPicPr>
        <p:blipFill>
          <a:blip r:embed="rId3"/>
          <a:stretch>
            <a:fillRect/>
          </a:stretch>
        </p:blipFill>
        <p:spPr>
          <a:xfrm>
            <a:off x="6323783" y="1398185"/>
            <a:ext cx="5507183" cy="3556992"/>
          </a:xfrm>
          <a:prstGeom prst="rect">
            <a:avLst/>
          </a:prstGeom>
        </p:spPr>
      </p:pic>
      <p:sp>
        <p:nvSpPr>
          <p:cNvPr id="4" name="Date Placeholder 3"/>
          <p:cNvSpPr>
            <a:spLocks noGrp="1"/>
          </p:cNvSpPr>
          <p:nvPr>
            <p:ph type="dt" sz="half" idx="10"/>
          </p:nvPr>
        </p:nvSpPr>
        <p:spPr/>
        <p:txBody>
          <a:bodyPr/>
          <a:lstStyle/>
          <a:p>
            <a:fld id="{7128AA44-6AB4-4632-8E5D-5D2B0D2E1743}" type="datetime1">
              <a:rPr lang="en-IN" smtClean="0"/>
              <a:t>22-03-2025</a:t>
            </a:fld>
            <a:endParaRPr lang="en-IN"/>
          </a:p>
        </p:txBody>
      </p:sp>
      <p:sp>
        <p:nvSpPr>
          <p:cNvPr id="5" name="Slide Number Placeholder 4"/>
          <p:cNvSpPr>
            <a:spLocks noGrp="1"/>
          </p:cNvSpPr>
          <p:nvPr>
            <p:ph type="sldNum" sz="quarter" idx="12"/>
          </p:nvPr>
        </p:nvSpPr>
        <p:spPr/>
        <p:txBody>
          <a:bodyPr/>
          <a:lstStyle/>
          <a:p>
            <a:fld id="{643C36B5-B49D-41F4-B8B3-802757215F5C}" type="slidenum">
              <a:rPr lang="en-IN" smtClean="0"/>
              <a:t>44</a:t>
            </a:fld>
            <a:endParaRPr lang="en-IN"/>
          </a:p>
        </p:txBody>
      </p:sp>
    </p:spTree>
    <p:extLst>
      <p:ext uri="{BB962C8B-B14F-4D97-AF65-F5344CB8AC3E}">
        <p14:creationId xmlns:p14="http://schemas.microsoft.com/office/powerpoint/2010/main" val="38296751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573" y="1050063"/>
            <a:ext cx="5456872" cy="5155324"/>
          </a:xfrm>
          <a:prstGeom prst="rect">
            <a:avLst/>
          </a:prstGeom>
        </p:spPr>
      </p:pic>
      <p:pic>
        <p:nvPicPr>
          <p:cNvPr id="3" name="Picture 2"/>
          <p:cNvPicPr>
            <a:picLocks noChangeAspect="1"/>
          </p:cNvPicPr>
          <p:nvPr/>
        </p:nvPicPr>
        <p:blipFill>
          <a:blip r:embed="rId3"/>
          <a:stretch>
            <a:fillRect/>
          </a:stretch>
        </p:blipFill>
        <p:spPr>
          <a:xfrm>
            <a:off x="5798820" y="1050063"/>
            <a:ext cx="6262552" cy="5524284"/>
          </a:xfrm>
          <a:prstGeom prst="rect">
            <a:avLst/>
          </a:prstGeom>
        </p:spPr>
      </p:pic>
      <p:sp>
        <p:nvSpPr>
          <p:cNvPr id="4" name="Rectangle 3">
            <a:extLst>
              <a:ext uri="{FF2B5EF4-FFF2-40B4-BE49-F238E27FC236}">
                <a16:creationId xmlns:a16="http://schemas.microsoft.com/office/drawing/2014/main" id="{9DEDC063-FC1C-B8CB-9FB2-E4AF9FA9970B}"/>
              </a:ext>
            </a:extLst>
          </p:cNvPr>
          <p:cNvSpPr/>
          <p:nvPr/>
        </p:nvSpPr>
        <p:spPr>
          <a:xfrm>
            <a:off x="891682" y="159306"/>
            <a:ext cx="10495721" cy="369332"/>
          </a:xfrm>
          <a:prstGeom prst="rect">
            <a:avLst/>
          </a:prstGeom>
        </p:spPr>
        <p:txBody>
          <a:bodyPr wrap="square">
            <a:spAutoFit/>
          </a:bodyPr>
          <a:lstStyle/>
          <a:p>
            <a:pPr algn="ctr"/>
            <a:r>
              <a:rPr lang="en-IN" b="1" dirty="0" smtClean="0">
                <a:solidFill>
                  <a:schemeClr val="dk1"/>
                </a:solidFill>
                <a:latin typeface="Times New Roman"/>
                <a:ea typeface="Times New Roman"/>
                <a:cs typeface="Times New Roman"/>
                <a:sym typeface="Times New Roman"/>
              </a:rPr>
              <a:t>Step-10: Solution Setup</a:t>
            </a:r>
            <a:endParaRPr lang="en-US" dirty="0"/>
          </a:p>
        </p:txBody>
      </p:sp>
      <p:sp>
        <p:nvSpPr>
          <p:cNvPr id="5" name="Date Placeholder 4"/>
          <p:cNvSpPr>
            <a:spLocks noGrp="1"/>
          </p:cNvSpPr>
          <p:nvPr>
            <p:ph type="dt" sz="half" idx="10"/>
          </p:nvPr>
        </p:nvSpPr>
        <p:spPr/>
        <p:txBody>
          <a:bodyPr/>
          <a:lstStyle/>
          <a:p>
            <a:fld id="{6C85A6F0-F871-413B-9039-14F340B9DF65}" type="datetime1">
              <a:rPr lang="en-IN" smtClean="0"/>
              <a:t>22-03-2025</a:t>
            </a:fld>
            <a:endParaRPr lang="en-IN"/>
          </a:p>
        </p:txBody>
      </p:sp>
      <p:sp>
        <p:nvSpPr>
          <p:cNvPr id="6" name="Slide Number Placeholder 5"/>
          <p:cNvSpPr>
            <a:spLocks noGrp="1"/>
          </p:cNvSpPr>
          <p:nvPr>
            <p:ph type="sldNum" sz="quarter" idx="12"/>
          </p:nvPr>
        </p:nvSpPr>
        <p:spPr/>
        <p:txBody>
          <a:bodyPr/>
          <a:lstStyle/>
          <a:p>
            <a:fld id="{643C36B5-B49D-41F4-B8B3-802757215F5C}" type="slidenum">
              <a:rPr lang="en-IN" smtClean="0"/>
              <a:t>45</a:t>
            </a:fld>
            <a:endParaRPr lang="en-IN"/>
          </a:p>
        </p:txBody>
      </p:sp>
    </p:spTree>
    <p:extLst>
      <p:ext uri="{BB962C8B-B14F-4D97-AF65-F5344CB8AC3E}">
        <p14:creationId xmlns:p14="http://schemas.microsoft.com/office/powerpoint/2010/main" val="38500412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41565" y="396377"/>
            <a:ext cx="6482509" cy="6004424"/>
          </a:xfrm>
          <a:prstGeom prst="rect">
            <a:avLst/>
          </a:prstGeom>
        </p:spPr>
      </p:pic>
      <p:sp>
        <p:nvSpPr>
          <p:cNvPr id="3" name="Date Placeholder 2"/>
          <p:cNvSpPr>
            <a:spLocks noGrp="1"/>
          </p:cNvSpPr>
          <p:nvPr>
            <p:ph type="dt" sz="half" idx="10"/>
          </p:nvPr>
        </p:nvSpPr>
        <p:spPr/>
        <p:txBody>
          <a:bodyPr/>
          <a:lstStyle/>
          <a:p>
            <a:fld id="{B01DAFB2-81C4-4190-925B-9A58225AA330}" type="datetime1">
              <a:rPr lang="en-IN" smtClean="0"/>
              <a:t>22-03-2025</a:t>
            </a:fld>
            <a:endParaRPr lang="en-IN"/>
          </a:p>
        </p:txBody>
      </p:sp>
      <p:sp>
        <p:nvSpPr>
          <p:cNvPr id="4" name="Slide Number Placeholder 3"/>
          <p:cNvSpPr>
            <a:spLocks noGrp="1"/>
          </p:cNvSpPr>
          <p:nvPr>
            <p:ph type="sldNum" sz="quarter" idx="12"/>
          </p:nvPr>
        </p:nvSpPr>
        <p:spPr/>
        <p:txBody>
          <a:bodyPr/>
          <a:lstStyle/>
          <a:p>
            <a:fld id="{643C36B5-B49D-41F4-B8B3-802757215F5C}" type="slidenum">
              <a:rPr lang="en-IN" smtClean="0"/>
              <a:t>46</a:t>
            </a:fld>
            <a:endParaRPr lang="en-IN"/>
          </a:p>
        </p:txBody>
      </p:sp>
    </p:spTree>
    <p:extLst>
      <p:ext uri="{BB962C8B-B14F-4D97-AF65-F5344CB8AC3E}">
        <p14:creationId xmlns:p14="http://schemas.microsoft.com/office/powerpoint/2010/main" val="37350048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61791" y="414610"/>
            <a:ext cx="8613730" cy="6282312"/>
          </a:xfrm>
          <a:prstGeom prst="rect">
            <a:avLst/>
          </a:prstGeom>
        </p:spPr>
      </p:pic>
      <p:sp>
        <p:nvSpPr>
          <p:cNvPr id="4" name="Rectangle 3">
            <a:extLst>
              <a:ext uri="{FF2B5EF4-FFF2-40B4-BE49-F238E27FC236}">
                <a16:creationId xmlns:a16="http://schemas.microsoft.com/office/drawing/2014/main" id="{9DEDC063-FC1C-B8CB-9FB2-E4AF9FA9970B}"/>
              </a:ext>
            </a:extLst>
          </p:cNvPr>
          <p:cNvSpPr/>
          <p:nvPr/>
        </p:nvSpPr>
        <p:spPr>
          <a:xfrm>
            <a:off x="926516" y="45278"/>
            <a:ext cx="10495721" cy="369332"/>
          </a:xfrm>
          <a:prstGeom prst="rect">
            <a:avLst/>
          </a:prstGeom>
        </p:spPr>
        <p:txBody>
          <a:bodyPr wrap="square">
            <a:spAutoFit/>
          </a:bodyPr>
          <a:lstStyle/>
          <a:p>
            <a:pPr algn="ctr"/>
            <a:r>
              <a:rPr lang="en-IN" b="1" dirty="0" smtClean="0">
                <a:solidFill>
                  <a:schemeClr val="dk1"/>
                </a:solidFill>
                <a:latin typeface="Times New Roman"/>
                <a:ea typeface="Times New Roman"/>
                <a:cs typeface="Times New Roman"/>
                <a:sym typeface="Times New Roman"/>
              </a:rPr>
              <a:t>Step-11: Radiation Boundary Creation</a:t>
            </a:r>
            <a:endParaRPr lang="en-US" dirty="0"/>
          </a:p>
        </p:txBody>
      </p:sp>
      <p:sp>
        <p:nvSpPr>
          <p:cNvPr id="3" name="Date Placeholder 2"/>
          <p:cNvSpPr>
            <a:spLocks noGrp="1"/>
          </p:cNvSpPr>
          <p:nvPr>
            <p:ph type="dt" sz="half" idx="10"/>
          </p:nvPr>
        </p:nvSpPr>
        <p:spPr/>
        <p:txBody>
          <a:bodyPr/>
          <a:lstStyle/>
          <a:p>
            <a:fld id="{2047D4FA-3859-4A4C-A8AB-E48CE822F590}" type="datetime1">
              <a:rPr lang="en-IN" smtClean="0"/>
              <a:t>22-03-2025</a:t>
            </a:fld>
            <a:endParaRPr lang="en-IN"/>
          </a:p>
        </p:txBody>
      </p:sp>
      <p:sp>
        <p:nvSpPr>
          <p:cNvPr id="5" name="Slide Number Placeholder 4"/>
          <p:cNvSpPr>
            <a:spLocks noGrp="1"/>
          </p:cNvSpPr>
          <p:nvPr>
            <p:ph type="sldNum" sz="quarter" idx="12"/>
          </p:nvPr>
        </p:nvSpPr>
        <p:spPr/>
        <p:txBody>
          <a:bodyPr/>
          <a:lstStyle/>
          <a:p>
            <a:fld id="{643C36B5-B49D-41F4-B8B3-802757215F5C}" type="slidenum">
              <a:rPr lang="en-IN" smtClean="0"/>
              <a:t>47</a:t>
            </a:fld>
            <a:endParaRPr lang="en-IN"/>
          </a:p>
        </p:txBody>
      </p:sp>
    </p:spTree>
    <p:extLst>
      <p:ext uri="{BB962C8B-B14F-4D97-AF65-F5344CB8AC3E}">
        <p14:creationId xmlns:p14="http://schemas.microsoft.com/office/powerpoint/2010/main" val="37096920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29406" y="596537"/>
            <a:ext cx="9030388" cy="6261463"/>
          </a:xfrm>
          <a:prstGeom prst="rect">
            <a:avLst/>
          </a:prstGeom>
        </p:spPr>
      </p:pic>
      <p:sp>
        <p:nvSpPr>
          <p:cNvPr id="3" name="Date Placeholder 2"/>
          <p:cNvSpPr>
            <a:spLocks noGrp="1"/>
          </p:cNvSpPr>
          <p:nvPr>
            <p:ph type="dt" sz="half" idx="10"/>
          </p:nvPr>
        </p:nvSpPr>
        <p:spPr/>
        <p:txBody>
          <a:bodyPr/>
          <a:lstStyle/>
          <a:p>
            <a:fld id="{CC88DD4A-144D-4DCC-9DFF-67653C5C2F2A}" type="datetime1">
              <a:rPr lang="en-IN" smtClean="0"/>
              <a:t>22-03-2025</a:t>
            </a:fld>
            <a:endParaRPr lang="en-IN"/>
          </a:p>
        </p:txBody>
      </p:sp>
      <p:sp>
        <p:nvSpPr>
          <p:cNvPr id="4" name="Slide Number Placeholder 3"/>
          <p:cNvSpPr>
            <a:spLocks noGrp="1"/>
          </p:cNvSpPr>
          <p:nvPr>
            <p:ph type="sldNum" sz="quarter" idx="12"/>
          </p:nvPr>
        </p:nvSpPr>
        <p:spPr/>
        <p:txBody>
          <a:bodyPr/>
          <a:lstStyle/>
          <a:p>
            <a:fld id="{643C36B5-B49D-41F4-B8B3-802757215F5C}" type="slidenum">
              <a:rPr lang="en-IN" smtClean="0"/>
              <a:t>48</a:t>
            </a:fld>
            <a:endParaRPr lang="en-IN"/>
          </a:p>
        </p:txBody>
      </p:sp>
    </p:spTree>
    <p:extLst>
      <p:ext uri="{BB962C8B-B14F-4D97-AF65-F5344CB8AC3E}">
        <p14:creationId xmlns:p14="http://schemas.microsoft.com/office/powerpoint/2010/main" val="4612984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136" y="833982"/>
            <a:ext cx="7062651" cy="4765086"/>
          </a:xfrm>
          <a:prstGeom prst="rect">
            <a:avLst/>
          </a:prstGeom>
        </p:spPr>
      </p:pic>
      <p:pic>
        <p:nvPicPr>
          <p:cNvPr id="3" name="Picture 2"/>
          <p:cNvPicPr>
            <a:picLocks noChangeAspect="1"/>
          </p:cNvPicPr>
          <p:nvPr/>
        </p:nvPicPr>
        <p:blipFill>
          <a:blip r:embed="rId3"/>
          <a:stretch>
            <a:fillRect/>
          </a:stretch>
        </p:blipFill>
        <p:spPr>
          <a:xfrm>
            <a:off x="7168787" y="2090601"/>
            <a:ext cx="4913401" cy="2498816"/>
          </a:xfrm>
          <a:prstGeom prst="rect">
            <a:avLst/>
          </a:prstGeom>
        </p:spPr>
      </p:pic>
      <p:sp>
        <p:nvSpPr>
          <p:cNvPr id="4" name="Rectangle 3">
            <a:extLst>
              <a:ext uri="{FF2B5EF4-FFF2-40B4-BE49-F238E27FC236}">
                <a16:creationId xmlns:a16="http://schemas.microsoft.com/office/drawing/2014/main" id="{9DEDC063-FC1C-B8CB-9FB2-E4AF9FA9970B}"/>
              </a:ext>
            </a:extLst>
          </p:cNvPr>
          <p:cNvSpPr/>
          <p:nvPr/>
        </p:nvSpPr>
        <p:spPr>
          <a:xfrm>
            <a:off x="891682" y="159306"/>
            <a:ext cx="10495721" cy="369332"/>
          </a:xfrm>
          <a:prstGeom prst="rect">
            <a:avLst/>
          </a:prstGeom>
        </p:spPr>
        <p:txBody>
          <a:bodyPr wrap="square">
            <a:spAutoFit/>
          </a:bodyPr>
          <a:lstStyle/>
          <a:p>
            <a:pPr algn="ctr"/>
            <a:r>
              <a:rPr lang="en-IN" b="1" dirty="0" smtClean="0">
                <a:solidFill>
                  <a:schemeClr val="dk1"/>
                </a:solidFill>
                <a:latin typeface="Times New Roman"/>
                <a:ea typeface="Times New Roman"/>
                <a:cs typeface="Times New Roman"/>
                <a:sym typeface="Times New Roman"/>
              </a:rPr>
              <a:t>Step-12: Validation Check</a:t>
            </a:r>
            <a:endParaRPr lang="en-US" dirty="0"/>
          </a:p>
        </p:txBody>
      </p:sp>
      <p:sp>
        <p:nvSpPr>
          <p:cNvPr id="5" name="Date Placeholder 4"/>
          <p:cNvSpPr>
            <a:spLocks noGrp="1"/>
          </p:cNvSpPr>
          <p:nvPr>
            <p:ph type="dt" sz="half" idx="10"/>
          </p:nvPr>
        </p:nvSpPr>
        <p:spPr/>
        <p:txBody>
          <a:bodyPr/>
          <a:lstStyle/>
          <a:p>
            <a:fld id="{EC8ADE3A-57E8-4375-9CAC-23C210EE4017}" type="datetime1">
              <a:rPr lang="en-IN" smtClean="0"/>
              <a:t>22-03-2025</a:t>
            </a:fld>
            <a:endParaRPr lang="en-IN"/>
          </a:p>
        </p:txBody>
      </p:sp>
      <p:sp>
        <p:nvSpPr>
          <p:cNvPr id="6" name="Slide Number Placeholder 5"/>
          <p:cNvSpPr>
            <a:spLocks noGrp="1"/>
          </p:cNvSpPr>
          <p:nvPr>
            <p:ph type="sldNum" sz="quarter" idx="12"/>
          </p:nvPr>
        </p:nvSpPr>
        <p:spPr/>
        <p:txBody>
          <a:bodyPr/>
          <a:lstStyle/>
          <a:p>
            <a:fld id="{643C36B5-B49D-41F4-B8B3-802757215F5C}" type="slidenum">
              <a:rPr lang="en-IN" smtClean="0"/>
              <a:t>49</a:t>
            </a:fld>
            <a:endParaRPr lang="en-IN"/>
          </a:p>
        </p:txBody>
      </p:sp>
    </p:spTree>
    <p:extLst>
      <p:ext uri="{BB962C8B-B14F-4D97-AF65-F5344CB8AC3E}">
        <p14:creationId xmlns:p14="http://schemas.microsoft.com/office/powerpoint/2010/main" val="9972618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457200"/>
            <a:fld id="{AD202D81-2878-4D2C-BFAF-AA7A4993CD70}" type="slidenum">
              <a:rPr lang="en-US">
                <a:solidFill>
                  <a:prstClr val="black"/>
                </a:solidFill>
                <a:latin typeface="Garamond" panose="02020404030301010803"/>
              </a:rPr>
              <a:pPr defTabSz="457200"/>
              <a:t>5</a:t>
            </a:fld>
            <a:endParaRPr lang="en-US" dirty="0">
              <a:solidFill>
                <a:prstClr val="black"/>
              </a:solidFill>
              <a:latin typeface="Garamond" panose="02020404030301010803"/>
            </a:endParaRPr>
          </a:p>
        </p:txBody>
      </p:sp>
      <p:sp>
        <p:nvSpPr>
          <p:cNvPr id="3" name="Rectangle 2"/>
          <p:cNvSpPr/>
          <p:nvPr/>
        </p:nvSpPr>
        <p:spPr>
          <a:xfrm rot="10800000" flipV="1">
            <a:off x="2098428" y="562708"/>
            <a:ext cx="8041535" cy="527539"/>
          </a:xfrm>
          <a:prstGeom prst="rect">
            <a:avLst/>
          </a:prstGeom>
          <a:solidFill>
            <a:srgbClr val="7030A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n-US" sz="2400" b="1" dirty="0">
                <a:solidFill>
                  <a:prstClr val="black"/>
                </a:solidFill>
                <a:latin typeface="Times New Roman" panose="02020603050405020304" pitchFamily="18" charset="0"/>
                <a:cs typeface="Times New Roman" panose="02020603050405020304" pitchFamily="18" charset="0"/>
              </a:rPr>
              <a:t>                                    Types of Antennas </a:t>
            </a:r>
            <a:endParaRPr lang="en-US" sz="2400" dirty="0">
              <a:solidFill>
                <a:prstClr val="black"/>
              </a:solidFill>
              <a:latin typeface="Times New Roman" panose="02020603050405020304" pitchFamily="18" charset="0"/>
              <a:cs typeface="Times New Roman" panose="02020603050405020304" pitchFamily="18" charset="0"/>
            </a:endParaRPr>
          </a:p>
        </p:txBody>
      </p:sp>
      <p:sp>
        <p:nvSpPr>
          <p:cNvPr id="4" name="Down Arrow 3"/>
          <p:cNvSpPr/>
          <p:nvPr/>
        </p:nvSpPr>
        <p:spPr>
          <a:xfrm>
            <a:off x="5795702" y="1090245"/>
            <a:ext cx="465870" cy="539612"/>
          </a:xfrm>
          <a:prstGeom prst="downArrow">
            <a:avLst>
              <a:gd name="adj1" fmla="val 50000"/>
              <a:gd name="adj2" fmla="val 35705"/>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Garamond" panose="02020404030301010803"/>
            </a:endParaRPr>
          </a:p>
        </p:txBody>
      </p:sp>
      <p:sp>
        <p:nvSpPr>
          <p:cNvPr id="5" name="Rectangle 4"/>
          <p:cNvSpPr/>
          <p:nvPr/>
        </p:nvSpPr>
        <p:spPr>
          <a:xfrm>
            <a:off x="496581" y="1629859"/>
            <a:ext cx="1741651" cy="75027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b="1" dirty="0">
                <a:solidFill>
                  <a:prstClr val="black"/>
                </a:solidFill>
                <a:latin typeface="Times New Roman" panose="02020603050405020304" pitchFamily="18" charset="0"/>
                <a:cs typeface="Times New Roman" panose="02020603050405020304" pitchFamily="18" charset="0"/>
              </a:rPr>
              <a:t>Wire antennas </a:t>
            </a:r>
          </a:p>
        </p:txBody>
      </p:sp>
      <p:sp>
        <p:nvSpPr>
          <p:cNvPr id="6" name="Rectangle 5"/>
          <p:cNvSpPr/>
          <p:nvPr/>
        </p:nvSpPr>
        <p:spPr>
          <a:xfrm>
            <a:off x="2752358" y="1629858"/>
            <a:ext cx="1230922" cy="75027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b="1" dirty="0">
                <a:solidFill>
                  <a:prstClr val="black"/>
                </a:solidFill>
                <a:latin typeface="Times New Roman" panose="02020603050405020304" pitchFamily="18" charset="0"/>
                <a:cs typeface="Times New Roman" panose="02020603050405020304" pitchFamily="18" charset="0"/>
              </a:rPr>
              <a:t>Aperture antennas</a:t>
            </a:r>
          </a:p>
        </p:txBody>
      </p:sp>
      <p:sp>
        <p:nvSpPr>
          <p:cNvPr id="7" name="Rectangle 6"/>
          <p:cNvSpPr/>
          <p:nvPr/>
        </p:nvSpPr>
        <p:spPr>
          <a:xfrm>
            <a:off x="4533229" y="1629857"/>
            <a:ext cx="1245768" cy="75027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b="1" dirty="0">
                <a:solidFill>
                  <a:prstClr val="black"/>
                </a:solidFill>
                <a:latin typeface="Times New Roman" panose="02020603050405020304" pitchFamily="18" charset="0"/>
                <a:cs typeface="Times New Roman" panose="02020603050405020304" pitchFamily="18" charset="0"/>
              </a:rPr>
              <a:t>Microstrip antennas</a:t>
            </a:r>
          </a:p>
        </p:txBody>
      </p:sp>
      <p:sp>
        <p:nvSpPr>
          <p:cNvPr id="8" name="Rectangle 7"/>
          <p:cNvSpPr/>
          <p:nvPr/>
        </p:nvSpPr>
        <p:spPr>
          <a:xfrm>
            <a:off x="6278277" y="1634756"/>
            <a:ext cx="1125415" cy="7268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b="1" dirty="0">
                <a:solidFill>
                  <a:prstClr val="black"/>
                </a:solidFill>
                <a:latin typeface="Times New Roman" panose="02020603050405020304" pitchFamily="18" charset="0"/>
                <a:cs typeface="Times New Roman" panose="02020603050405020304" pitchFamily="18" charset="0"/>
              </a:rPr>
              <a:t>Array antennas </a:t>
            </a:r>
          </a:p>
        </p:txBody>
      </p:sp>
      <p:sp>
        <p:nvSpPr>
          <p:cNvPr id="9" name="Rectangle 8"/>
          <p:cNvSpPr/>
          <p:nvPr/>
        </p:nvSpPr>
        <p:spPr>
          <a:xfrm>
            <a:off x="7804428" y="1629857"/>
            <a:ext cx="1125415" cy="75027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b="1" dirty="0">
                <a:solidFill>
                  <a:prstClr val="black"/>
                </a:solidFill>
                <a:latin typeface="Times New Roman" panose="02020603050405020304" pitchFamily="18" charset="0"/>
                <a:cs typeface="Times New Roman" panose="02020603050405020304" pitchFamily="18" charset="0"/>
              </a:rPr>
              <a:t>Reflector antennas</a:t>
            </a:r>
          </a:p>
        </p:txBody>
      </p:sp>
      <p:sp>
        <p:nvSpPr>
          <p:cNvPr id="10" name="Rectangle 9"/>
          <p:cNvSpPr/>
          <p:nvPr/>
        </p:nvSpPr>
        <p:spPr>
          <a:xfrm>
            <a:off x="9377209" y="1608334"/>
            <a:ext cx="1125415" cy="75027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b="1" dirty="0">
                <a:solidFill>
                  <a:prstClr val="black"/>
                </a:solidFill>
                <a:latin typeface="Times New Roman" panose="02020603050405020304" pitchFamily="18" charset="0"/>
                <a:cs typeface="Times New Roman" panose="02020603050405020304" pitchFamily="18" charset="0"/>
              </a:rPr>
              <a:t>Lens antenna</a:t>
            </a:r>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226" r="3752" b="4898"/>
          <a:stretch/>
        </p:blipFill>
        <p:spPr bwMode="auto">
          <a:xfrm>
            <a:off x="682647" y="2438535"/>
            <a:ext cx="1512000" cy="1206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681" y="3685708"/>
            <a:ext cx="1584000" cy="1323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6452"/>
          <a:stretch/>
        </p:blipFill>
        <p:spPr bwMode="auto">
          <a:xfrm>
            <a:off x="492374" y="5197469"/>
            <a:ext cx="1862264" cy="1152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19" t="4175" r="2803" b="6756"/>
          <a:stretch/>
        </p:blipFill>
        <p:spPr bwMode="auto">
          <a:xfrm>
            <a:off x="2752358" y="2438533"/>
            <a:ext cx="1440000" cy="1125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998" r="3019" b="4253"/>
          <a:stretch/>
        </p:blipFill>
        <p:spPr bwMode="auto">
          <a:xfrm>
            <a:off x="2746699" y="3766489"/>
            <a:ext cx="1404000" cy="1174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706" t="3893" r="2377" b="2764"/>
          <a:stretch/>
        </p:blipFill>
        <p:spPr bwMode="auto">
          <a:xfrm>
            <a:off x="2788358" y="5142872"/>
            <a:ext cx="1368000" cy="117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640" r="1254"/>
          <a:stretch/>
        </p:blipFill>
        <p:spPr bwMode="auto">
          <a:xfrm>
            <a:off x="4474263" y="2438533"/>
            <a:ext cx="1561606" cy="12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760" t="4646"/>
          <a:stretch/>
        </p:blipFill>
        <p:spPr bwMode="auto">
          <a:xfrm>
            <a:off x="4474476" y="3792099"/>
            <a:ext cx="1538809" cy="10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069" t="3729" r="3300" b="7157"/>
          <a:stretch/>
        </p:blipFill>
        <p:spPr bwMode="auto">
          <a:xfrm>
            <a:off x="6134702" y="2432728"/>
            <a:ext cx="1399520" cy="10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365" t="-7602" r="2831" b="7502"/>
          <a:stretch/>
        </p:blipFill>
        <p:spPr bwMode="auto">
          <a:xfrm>
            <a:off x="6160955" y="3511870"/>
            <a:ext cx="1386353" cy="10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6178717" y="4568758"/>
            <a:ext cx="1346757" cy="9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1" name="Picture 13"/>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198" t="5374" r="1198" b="-180"/>
          <a:stretch/>
        </p:blipFill>
        <p:spPr bwMode="auto">
          <a:xfrm>
            <a:off x="6197681" y="5670434"/>
            <a:ext cx="1273561" cy="9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2" name="Picture 14"/>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3471" r="2113"/>
          <a:stretch/>
        </p:blipFill>
        <p:spPr bwMode="auto">
          <a:xfrm>
            <a:off x="7681892" y="2440939"/>
            <a:ext cx="1480209" cy="115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3" name="Picture 1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72394" y="3592939"/>
            <a:ext cx="1476603"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4" name="Picture 1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713883" y="4836099"/>
            <a:ext cx="1474917" cy="111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5" name="Picture 17"/>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347649" y="2481638"/>
            <a:ext cx="1564308" cy="115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6" name="Picture 18"/>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377209" y="3685708"/>
            <a:ext cx="1534748" cy="1124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Date Placeholder 10"/>
          <p:cNvSpPr>
            <a:spLocks noGrp="1"/>
          </p:cNvSpPr>
          <p:nvPr>
            <p:ph type="dt" sz="half" idx="10"/>
          </p:nvPr>
        </p:nvSpPr>
        <p:spPr/>
        <p:txBody>
          <a:bodyPr/>
          <a:lstStyle/>
          <a:p>
            <a:fld id="{830DFAE0-3EE3-4356-9396-E700F0AB4D60}" type="datetime1">
              <a:rPr lang="en-IN" smtClean="0"/>
              <a:t>22-03-2025</a:t>
            </a:fld>
            <a:endParaRPr lang="en-IN"/>
          </a:p>
        </p:txBody>
      </p:sp>
    </p:spTree>
    <p:extLst>
      <p:ext uri="{BB962C8B-B14F-4D97-AF65-F5344CB8AC3E}">
        <p14:creationId xmlns:p14="http://schemas.microsoft.com/office/powerpoint/2010/main" val="39994464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6682" y="1784033"/>
            <a:ext cx="6308083" cy="4137796"/>
          </a:xfrm>
          <a:prstGeom prst="rect">
            <a:avLst/>
          </a:prstGeom>
        </p:spPr>
      </p:pic>
      <p:pic>
        <p:nvPicPr>
          <p:cNvPr id="3" name="Picture 2"/>
          <p:cNvPicPr>
            <a:picLocks noChangeAspect="1"/>
          </p:cNvPicPr>
          <p:nvPr/>
        </p:nvPicPr>
        <p:blipFill>
          <a:blip r:embed="rId3"/>
          <a:stretch>
            <a:fillRect/>
          </a:stretch>
        </p:blipFill>
        <p:spPr>
          <a:xfrm>
            <a:off x="6675121" y="1252810"/>
            <a:ext cx="5029199" cy="4913035"/>
          </a:xfrm>
          <a:prstGeom prst="rect">
            <a:avLst/>
          </a:prstGeom>
        </p:spPr>
      </p:pic>
      <p:sp>
        <p:nvSpPr>
          <p:cNvPr id="4" name="Rectangle 3">
            <a:extLst>
              <a:ext uri="{FF2B5EF4-FFF2-40B4-BE49-F238E27FC236}">
                <a16:creationId xmlns:a16="http://schemas.microsoft.com/office/drawing/2014/main" id="{9DEDC063-FC1C-B8CB-9FB2-E4AF9FA9970B}"/>
              </a:ext>
            </a:extLst>
          </p:cNvPr>
          <p:cNvSpPr/>
          <p:nvPr/>
        </p:nvSpPr>
        <p:spPr>
          <a:xfrm>
            <a:off x="891682" y="159306"/>
            <a:ext cx="10495721" cy="369332"/>
          </a:xfrm>
          <a:prstGeom prst="rect">
            <a:avLst/>
          </a:prstGeom>
        </p:spPr>
        <p:txBody>
          <a:bodyPr wrap="square">
            <a:spAutoFit/>
          </a:bodyPr>
          <a:lstStyle/>
          <a:p>
            <a:pPr algn="ctr"/>
            <a:r>
              <a:rPr lang="en-IN" b="1" dirty="0" smtClean="0">
                <a:solidFill>
                  <a:schemeClr val="dk1"/>
                </a:solidFill>
                <a:latin typeface="Times New Roman"/>
                <a:ea typeface="Times New Roman"/>
                <a:cs typeface="Times New Roman"/>
                <a:sym typeface="Times New Roman"/>
              </a:rPr>
              <a:t>Step-13: Simulate</a:t>
            </a:r>
            <a:endParaRPr lang="en-US" dirty="0"/>
          </a:p>
        </p:txBody>
      </p:sp>
      <p:sp>
        <p:nvSpPr>
          <p:cNvPr id="5" name="Date Placeholder 4"/>
          <p:cNvSpPr>
            <a:spLocks noGrp="1"/>
          </p:cNvSpPr>
          <p:nvPr>
            <p:ph type="dt" sz="half" idx="10"/>
          </p:nvPr>
        </p:nvSpPr>
        <p:spPr/>
        <p:txBody>
          <a:bodyPr/>
          <a:lstStyle/>
          <a:p>
            <a:fld id="{92A0AA40-E94C-4FAE-BF82-244F2D7BD322}" type="datetime1">
              <a:rPr lang="en-IN" smtClean="0"/>
              <a:t>22-03-2025</a:t>
            </a:fld>
            <a:endParaRPr lang="en-IN"/>
          </a:p>
        </p:txBody>
      </p:sp>
      <p:sp>
        <p:nvSpPr>
          <p:cNvPr id="6" name="Slide Number Placeholder 5"/>
          <p:cNvSpPr>
            <a:spLocks noGrp="1"/>
          </p:cNvSpPr>
          <p:nvPr>
            <p:ph type="sldNum" sz="quarter" idx="12"/>
          </p:nvPr>
        </p:nvSpPr>
        <p:spPr/>
        <p:txBody>
          <a:bodyPr/>
          <a:lstStyle/>
          <a:p>
            <a:fld id="{643C36B5-B49D-41F4-B8B3-802757215F5C}" type="slidenum">
              <a:rPr lang="en-IN" smtClean="0"/>
              <a:t>50</a:t>
            </a:fld>
            <a:endParaRPr lang="en-IN"/>
          </a:p>
        </p:txBody>
      </p:sp>
    </p:spTree>
    <p:extLst>
      <p:ext uri="{BB962C8B-B14F-4D97-AF65-F5344CB8AC3E}">
        <p14:creationId xmlns:p14="http://schemas.microsoft.com/office/powerpoint/2010/main" val="34628593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61980" y="484550"/>
            <a:ext cx="4132000" cy="6168799"/>
          </a:xfrm>
          <a:prstGeom prst="rect">
            <a:avLst/>
          </a:prstGeom>
        </p:spPr>
      </p:pic>
      <p:sp>
        <p:nvSpPr>
          <p:cNvPr id="3" name="Date Placeholder 2"/>
          <p:cNvSpPr>
            <a:spLocks noGrp="1"/>
          </p:cNvSpPr>
          <p:nvPr>
            <p:ph type="dt" sz="half" idx="10"/>
          </p:nvPr>
        </p:nvSpPr>
        <p:spPr/>
        <p:txBody>
          <a:bodyPr/>
          <a:lstStyle/>
          <a:p>
            <a:fld id="{6595CE54-5073-49C6-9C4B-481A5CE4CDE7}" type="datetime1">
              <a:rPr lang="en-IN" smtClean="0"/>
              <a:t>22-03-2025</a:t>
            </a:fld>
            <a:endParaRPr lang="en-IN"/>
          </a:p>
        </p:txBody>
      </p:sp>
      <p:sp>
        <p:nvSpPr>
          <p:cNvPr id="4" name="Slide Number Placeholder 3"/>
          <p:cNvSpPr>
            <a:spLocks noGrp="1"/>
          </p:cNvSpPr>
          <p:nvPr>
            <p:ph type="sldNum" sz="quarter" idx="12"/>
          </p:nvPr>
        </p:nvSpPr>
        <p:spPr/>
        <p:txBody>
          <a:bodyPr/>
          <a:lstStyle/>
          <a:p>
            <a:fld id="{643C36B5-B49D-41F4-B8B3-802757215F5C}" type="slidenum">
              <a:rPr lang="en-IN" smtClean="0"/>
              <a:t>51</a:t>
            </a:fld>
            <a:endParaRPr lang="en-IN"/>
          </a:p>
        </p:txBody>
      </p:sp>
    </p:spTree>
    <p:extLst>
      <p:ext uri="{BB962C8B-B14F-4D97-AF65-F5344CB8AC3E}">
        <p14:creationId xmlns:p14="http://schemas.microsoft.com/office/powerpoint/2010/main" val="479471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3633" y="1118098"/>
            <a:ext cx="5307602" cy="4418800"/>
          </a:xfrm>
          <a:prstGeom prst="rect">
            <a:avLst/>
          </a:prstGeom>
        </p:spPr>
      </p:pic>
      <p:pic>
        <p:nvPicPr>
          <p:cNvPr id="4" name="Picture 3"/>
          <p:cNvPicPr>
            <a:picLocks noChangeAspect="1"/>
          </p:cNvPicPr>
          <p:nvPr/>
        </p:nvPicPr>
        <p:blipFill>
          <a:blip r:embed="rId3"/>
          <a:stretch>
            <a:fillRect/>
          </a:stretch>
        </p:blipFill>
        <p:spPr>
          <a:xfrm>
            <a:off x="5611968" y="1118098"/>
            <a:ext cx="6051334" cy="4385719"/>
          </a:xfrm>
          <a:prstGeom prst="rect">
            <a:avLst/>
          </a:prstGeom>
        </p:spPr>
      </p:pic>
      <p:sp>
        <p:nvSpPr>
          <p:cNvPr id="5" name="Rectangle 4">
            <a:extLst>
              <a:ext uri="{FF2B5EF4-FFF2-40B4-BE49-F238E27FC236}">
                <a16:creationId xmlns:a16="http://schemas.microsoft.com/office/drawing/2014/main" id="{9DEDC063-FC1C-B8CB-9FB2-E4AF9FA9970B}"/>
              </a:ext>
            </a:extLst>
          </p:cNvPr>
          <p:cNvSpPr/>
          <p:nvPr/>
        </p:nvSpPr>
        <p:spPr>
          <a:xfrm>
            <a:off x="891682" y="159306"/>
            <a:ext cx="10495721" cy="369332"/>
          </a:xfrm>
          <a:prstGeom prst="rect">
            <a:avLst/>
          </a:prstGeom>
        </p:spPr>
        <p:txBody>
          <a:bodyPr wrap="square">
            <a:spAutoFit/>
          </a:bodyPr>
          <a:lstStyle/>
          <a:p>
            <a:pPr algn="ctr"/>
            <a:r>
              <a:rPr lang="en-IN" b="1" dirty="0" smtClean="0">
                <a:solidFill>
                  <a:srgbClr val="0070C0"/>
                </a:solidFill>
                <a:latin typeface="Times New Roman"/>
                <a:ea typeface="Times New Roman"/>
                <a:cs typeface="Times New Roman"/>
                <a:sym typeface="Times New Roman"/>
              </a:rPr>
              <a:t>Reflection Coefficient</a:t>
            </a:r>
            <a:endParaRPr lang="en-US" dirty="0">
              <a:solidFill>
                <a:srgbClr val="0070C0"/>
              </a:solidFill>
            </a:endParaRPr>
          </a:p>
        </p:txBody>
      </p:sp>
      <p:sp>
        <p:nvSpPr>
          <p:cNvPr id="3" name="Date Placeholder 2"/>
          <p:cNvSpPr>
            <a:spLocks noGrp="1"/>
          </p:cNvSpPr>
          <p:nvPr>
            <p:ph type="dt" sz="half" idx="10"/>
          </p:nvPr>
        </p:nvSpPr>
        <p:spPr/>
        <p:txBody>
          <a:bodyPr/>
          <a:lstStyle/>
          <a:p>
            <a:fld id="{6A5463D1-93CC-42DB-8A64-03C39E89DC76}" type="datetime1">
              <a:rPr lang="en-IN" smtClean="0"/>
              <a:t>22-03-2025</a:t>
            </a:fld>
            <a:endParaRPr lang="en-IN"/>
          </a:p>
        </p:txBody>
      </p:sp>
      <p:sp>
        <p:nvSpPr>
          <p:cNvPr id="6" name="Slide Number Placeholder 5"/>
          <p:cNvSpPr>
            <a:spLocks noGrp="1"/>
          </p:cNvSpPr>
          <p:nvPr>
            <p:ph type="sldNum" sz="quarter" idx="12"/>
          </p:nvPr>
        </p:nvSpPr>
        <p:spPr/>
        <p:txBody>
          <a:bodyPr/>
          <a:lstStyle/>
          <a:p>
            <a:fld id="{643C36B5-B49D-41F4-B8B3-802757215F5C}" type="slidenum">
              <a:rPr lang="en-IN" smtClean="0"/>
              <a:t>52</a:t>
            </a:fld>
            <a:endParaRPr lang="en-IN"/>
          </a:p>
        </p:txBody>
      </p:sp>
    </p:spTree>
    <p:extLst>
      <p:ext uri="{BB962C8B-B14F-4D97-AF65-F5344CB8AC3E}">
        <p14:creationId xmlns:p14="http://schemas.microsoft.com/office/powerpoint/2010/main" val="31557299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9432" y="748257"/>
            <a:ext cx="11076214" cy="5177970"/>
          </a:xfrm>
          <a:prstGeom prst="rect">
            <a:avLst/>
          </a:prstGeom>
        </p:spPr>
      </p:pic>
      <p:sp>
        <p:nvSpPr>
          <p:cNvPr id="3" name="Rectangle 2">
            <a:extLst>
              <a:ext uri="{FF2B5EF4-FFF2-40B4-BE49-F238E27FC236}">
                <a16:creationId xmlns:a16="http://schemas.microsoft.com/office/drawing/2014/main" id="{9DEDC063-FC1C-B8CB-9FB2-E4AF9FA9970B}"/>
              </a:ext>
            </a:extLst>
          </p:cNvPr>
          <p:cNvSpPr/>
          <p:nvPr/>
        </p:nvSpPr>
        <p:spPr>
          <a:xfrm>
            <a:off x="891682" y="159306"/>
            <a:ext cx="10495721" cy="369332"/>
          </a:xfrm>
          <a:prstGeom prst="rect">
            <a:avLst/>
          </a:prstGeom>
        </p:spPr>
        <p:txBody>
          <a:bodyPr wrap="square">
            <a:spAutoFit/>
          </a:bodyPr>
          <a:lstStyle/>
          <a:p>
            <a:pPr algn="ctr"/>
            <a:r>
              <a:rPr lang="en-IN" b="1" dirty="0" smtClean="0">
                <a:solidFill>
                  <a:srgbClr val="0070C0"/>
                </a:solidFill>
                <a:latin typeface="Times New Roman"/>
                <a:ea typeface="Times New Roman"/>
                <a:cs typeface="Times New Roman"/>
                <a:sym typeface="Times New Roman"/>
              </a:rPr>
              <a:t>VSWR Vs Frequency</a:t>
            </a:r>
            <a:endParaRPr lang="en-US" dirty="0">
              <a:solidFill>
                <a:srgbClr val="0070C0"/>
              </a:solidFill>
            </a:endParaRPr>
          </a:p>
        </p:txBody>
      </p:sp>
      <p:sp>
        <p:nvSpPr>
          <p:cNvPr id="4" name="Date Placeholder 3"/>
          <p:cNvSpPr>
            <a:spLocks noGrp="1"/>
          </p:cNvSpPr>
          <p:nvPr>
            <p:ph type="dt" sz="half" idx="10"/>
          </p:nvPr>
        </p:nvSpPr>
        <p:spPr/>
        <p:txBody>
          <a:bodyPr/>
          <a:lstStyle/>
          <a:p>
            <a:fld id="{8B8A5B34-F3E5-4FDE-A487-D7D3ABC3710E}" type="datetime1">
              <a:rPr lang="en-IN" smtClean="0"/>
              <a:t>22-03-2025</a:t>
            </a:fld>
            <a:endParaRPr lang="en-IN"/>
          </a:p>
        </p:txBody>
      </p:sp>
      <p:sp>
        <p:nvSpPr>
          <p:cNvPr id="5" name="Slide Number Placeholder 4"/>
          <p:cNvSpPr>
            <a:spLocks noGrp="1"/>
          </p:cNvSpPr>
          <p:nvPr>
            <p:ph type="sldNum" sz="quarter" idx="12"/>
          </p:nvPr>
        </p:nvSpPr>
        <p:spPr/>
        <p:txBody>
          <a:bodyPr/>
          <a:lstStyle/>
          <a:p>
            <a:fld id="{643C36B5-B49D-41F4-B8B3-802757215F5C}" type="slidenum">
              <a:rPr lang="en-IN" smtClean="0"/>
              <a:t>53</a:t>
            </a:fld>
            <a:endParaRPr lang="en-IN"/>
          </a:p>
        </p:txBody>
      </p:sp>
    </p:spTree>
    <p:extLst>
      <p:ext uri="{BB962C8B-B14F-4D97-AF65-F5344CB8AC3E}">
        <p14:creationId xmlns:p14="http://schemas.microsoft.com/office/powerpoint/2010/main" val="10839658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7914" y="1444399"/>
            <a:ext cx="6130467" cy="4520974"/>
          </a:xfrm>
          <a:prstGeom prst="rect">
            <a:avLst/>
          </a:prstGeom>
        </p:spPr>
      </p:pic>
      <p:pic>
        <p:nvPicPr>
          <p:cNvPr id="3" name="Picture 2"/>
          <p:cNvPicPr>
            <a:picLocks noChangeAspect="1"/>
          </p:cNvPicPr>
          <p:nvPr/>
        </p:nvPicPr>
        <p:blipFill>
          <a:blip r:embed="rId3"/>
          <a:stretch>
            <a:fillRect/>
          </a:stretch>
        </p:blipFill>
        <p:spPr>
          <a:xfrm>
            <a:off x="7499169" y="1376906"/>
            <a:ext cx="3429000" cy="4905375"/>
          </a:xfrm>
          <a:prstGeom prst="rect">
            <a:avLst/>
          </a:prstGeom>
        </p:spPr>
      </p:pic>
      <p:sp>
        <p:nvSpPr>
          <p:cNvPr id="4" name="Rectangle 3">
            <a:extLst>
              <a:ext uri="{FF2B5EF4-FFF2-40B4-BE49-F238E27FC236}">
                <a16:creationId xmlns:a16="http://schemas.microsoft.com/office/drawing/2014/main" id="{9DEDC063-FC1C-B8CB-9FB2-E4AF9FA9970B}"/>
              </a:ext>
            </a:extLst>
          </p:cNvPr>
          <p:cNvSpPr/>
          <p:nvPr/>
        </p:nvSpPr>
        <p:spPr>
          <a:xfrm>
            <a:off x="891682" y="159306"/>
            <a:ext cx="10495721" cy="369332"/>
          </a:xfrm>
          <a:prstGeom prst="rect">
            <a:avLst/>
          </a:prstGeom>
        </p:spPr>
        <p:txBody>
          <a:bodyPr wrap="square">
            <a:spAutoFit/>
          </a:bodyPr>
          <a:lstStyle/>
          <a:p>
            <a:pPr algn="ctr"/>
            <a:r>
              <a:rPr lang="en-IN" b="1" dirty="0" smtClean="0">
                <a:solidFill>
                  <a:srgbClr val="0070C0"/>
                </a:solidFill>
                <a:latin typeface="Times New Roman"/>
                <a:ea typeface="Times New Roman"/>
                <a:cs typeface="Times New Roman"/>
                <a:sym typeface="Times New Roman"/>
              </a:rPr>
              <a:t>Far-field Setup</a:t>
            </a:r>
            <a:endParaRPr lang="en-US" dirty="0">
              <a:solidFill>
                <a:srgbClr val="0070C0"/>
              </a:solidFill>
            </a:endParaRPr>
          </a:p>
        </p:txBody>
      </p:sp>
      <p:sp>
        <p:nvSpPr>
          <p:cNvPr id="5" name="Date Placeholder 4"/>
          <p:cNvSpPr>
            <a:spLocks noGrp="1"/>
          </p:cNvSpPr>
          <p:nvPr>
            <p:ph type="dt" sz="half" idx="10"/>
          </p:nvPr>
        </p:nvSpPr>
        <p:spPr/>
        <p:txBody>
          <a:bodyPr/>
          <a:lstStyle/>
          <a:p>
            <a:fld id="{657DA7C4-1982-40E9-A958-70A32D40E4FB}" type="datetime1">
              <a:rPr lang="en-IN" smtClean="0"/>
              <a:t>22-03-2025</a:t>
            </a:fld>
            <a:endParaRPr lang="en-IN"/>
          </a:p>
        </p:txBody>
      </p:sp>
      <p:sp>
        <p:nvSpPr>
          <p:cNvPr id="6" name="Slide Number Placeholder 5"/>
          <p:cNvSpPr>
            <a:spLocks noGrp="1"/>
          </p:cNvSpPr>
          <p:nvPr>
            <p:ph type="sldNum" sz="quarter" idx="12"/>
          </p:nvPr>
        </p:nvSpPr>
        <p:spPr/>
        <p:txBody>
          <a:bodyPr/>
          <a:lstStyle/>
          <a:p>
            <a:fld id="{643C36B5-B49D-41F4-B8B3-802757215F5C}" type="slidenum">
              <a:rPr lang="en-IN" smtClean="0"/>
              <a:t>54</a:t>
            </a:fld>
            <a:endParaRPr lang="en-IN"/>
          </a:p>
        </p:txBody>
      </p:sp>
    </p:spTree>
    <p:extLst>
      <p:ext uri="{BB962C8B-B14F-4D97-AF65-F5344CB8AC3E}">
        <p14:creationId xmlns:p14="http://schemas.microsoft.com/office/powerpoint/2010/main" val="28591304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7093" y="944472"/>
            <a:ext cx="6614843" cy="4820602"/>
          </a:xfrm>
          <a:prstGeom prst="rect">
            <a:avLst/>
          </a:prstGeom>
        </p:spPr>
      </p:pic>
      <p:pic>
        <p:nvPicPr>
          <p:cNvPr id="3" name="Picture 2"/>
          <p:cNvPicPr>
            <a:picLocks noChangeAspect="1"/>
          </p:cNvPicPr>
          <p:nvPr/>
        </p:nvPicPr>
        <p:blipFill>
          <a:blip r:embed="rId3"/>
          <a:stretch>
            <a:fillRect/>
          </a:stretch>
        </p:blipFill>
        <p:spPr>
          <a:xfrm>
            <a:off x="6875553" y="2264092"/>
            <a:ext cx="4846135" cy="2917508"/>
          </a:xfrm>
          <a:prstGeom prst="rect">
            <a:avLst/>
          </a:prstGeom>
        </p:spPr>
      </p:pic>
      <p:sp>
        <p:nvSpPr>
          <p:cNvPr id="4" name="Rectangle 3">
            <a:extLst>
              <a:ext uri="{FF2B5EF4-FFF2-40B4-BE49-F238E27FC236}">
                <a16:creationId xmlns:a16="http://schemas.microsoft.com/office/drawing/2014/main" id="{9DEDC063-FC1C-B8CB-9FB2-E4AF9FA9970B}"/>
              </a:ext>
            </a:extLst>
          </p:cNvPr>
          <p:cNvSpPr/>
          <p:nvPr/>
        </p:nvSpPr>
        <p:spPr>
          <a:xfrm>
            <a:off x="891682" y="159306"/>
            <a:ext cx="10495721" cy="369332"/>
          </a:xfrm>
          <a:prstGeom prst="rect">
            <a:avLst/>
          </a:prstGeom>
        </p:spPr>
        <p:txBody>
          <a:bodyPr wrap="square">
            <a:spAutoFit/>
          </a:bodyPr>
          <a:lstStyle/>
          <a:p>
            <a:pPr algn="ctr"/>
            <a:r>
              <a:rPr lang="en-IN" b="1" dirty="0" smtClean="0">
                <a:solidFill>
                  <a:srgbClr val="0070C0"/>
                </a:solidFill>
                <a:latin typeface="Times New Roman"/>
                <a:ea typeface="Times New Roman"/>
                <a:cs typeface="Times New Roman"/>
                <a:sym typeface="Times New Roman"/>
              </a:rPr>
              <a:t>3D Radiation Pattern (Gain Pattern)</a:t>
            </a:r>
            <a:endParaRPr lang="en-US" dirty="0">
              <a:solidFill>
                <a:srgbClr val="0070C0"/>
              </a:solidFill>
            </a:endParaRPr>
          </a:p>
        </p:txBody>
      </p:sp>
      <p:sp>
        <p:nvSpPr>
          <p:cNvPr id="5" name="Date Placeholder 4"/>
          <p:cNvSpPr>
            <a:spLocks noGrp="1"/>
          </p:cNvSpPr>
          <p:nvPr>
            <p:ph type="dt" sz="half" idx="10"/>
          </p:nvPr>
        </p:nvSpPr>
        <p:spPr/>
        <p:txBody>
          <a:bodyPr/>
          <a:lstStyle/>
          <a:p>
            <a:fld id="{121FC14D-05CA-4A7C-B237-D9D0AEF56675}" type="datetime1">
              <a:rPr lang="en-IN" smtClean="0"/>
              <a:t>22-03-2025</a:t>
            </a:fld>
            <a:endParaRPr lang="en-IN"/>
          </a:p>
        </p:txBody>
      </p:sp>
      <p:sp>
        <p:nvSpPr>
          <p:cNvPr id="6" name="Slide Number Placeholder 5"/>
          <p:cNvSpPr>
            <a:spLocks noGrp="1"/>
          </p:cNvSpPr>
          <p:nvPr>
            <p:ph type="sldNum" sz="quarter" idx="12"/>
          </p:nvPr>
        </p:nvSpPr>
        <p:spPr/>
        <p:txBody>
          <a:bodyPr/>
          <a:lstStyle/>
          <a:p>
            <a:fld id="{643C36B5-B49D-41F4-B8B3-802757215F5C}" type="slidenum">
              <a:rPr lang="en-IN" smtClean="0"/>
              <a:t>55</a:t>
            </a:fld>
            <a:endParaRPr lang="en-IN"/>
          </a:p>
        </p:txBody>
      </p:sp>
    </p:spTree>
    <p:extLst>
      <p:ext uri="{BB962C8B-B14F-4D97-AF65-F5344CB8AC3E}">
        <p14:creationId xmlns:p14="http://schemas.microsoft.com/office/powerpoint/2010/main" val="15565319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0718" y="1258854"/>
            <a:ext cx="9843335" cy="4272369"/>
          </a:xfrm>
          <a:prstGeom prst="rect">
            <a:avLst/>
          </a:prstGeom>
        </p:spPr>
      </p:pic>
      <p:sp>
        <p:nvSpPr>
          <p:cNvPr id="4" name="Rectangle 3">
            <a:extLst>
              <a:ext uri="{FF2B5EF4-FFF2-40B4-BE49-F238E27FC236}">
                <a16:creationId xmlns:a16="http://schemas.microsoft.com/office/drawing/2014/main" id="{9DEDC063-FC1C-B8CB-9FB2-E4AF9FA9970B}"/>
              </a:ext>
            </a:extLst>
          </p:cNvPr>
          <p:cNvSpPr/>
          <p:nvPr/>
        </p:nvSpPr>
        <p:spPr>
          <a:xfrm>
            <a:off x="891682" y="159306"/>
            <a:ext cx="10495721" cy="369332"/>
          </a:xfrm>
          <a:prstGeom prst="rect">
            <a:avLst/>
          </a:prstGeom>
        </p:spPr>
        <p:txBody>
          <a:bodyPr wrap="square">
            <a:spAutoFit/>
          </a:bodyPr>
          <a:lstStyle/>
          <a:p>
            <a:pPr algn="ctr"/>
            <a:r>
              <a:rPr lang="en-IN" b="1" dirty="0" smtClean="0">
                <a:solidFill>
                  <a:srgbClr val="0070C0"/>
                </a:solidFill>
                <a:latin typeface="Times New Roman"/>
                <a:ea typeface="Times New Roman"/>
                <a:cs typeface="Times New Roman"/>
                <a:sym typeface="Times New Roman"/>
              </a:rPr>
              <a:t>2D Radiation Pattern (Gain Pattern)</a:t>
            </a:r>
            <a:endParaRPr lang="en-US" dirty="0">
              <a:solidFill>
                <a:srgbClr val="0070C0"/>
              </a:solidFill>
            </a:endParaRPr>
          </a:p>
        </p:txBody>
      </p:sp>
      <p:sp>
        <p:nvSpPr>
          <p:cNvPr id="3" name="Date Placeholder 2"/>
          <p:cNvSpPr>
            <a:spLocks noGrp="1"/>
          </p:cNvSpPr>
          <p:nvPr>
            <p:ph type="dt" sz="half" idx="10"/>
          </p:nvPr>
        </p:nvSpPr>
        <p:spPr/>
        <p:txBody>
          <a:bodyPr/>
          <a:lstStyle/>
          <a:p>
            <a:fld id="{1A75D02A-B66D-4C31-BCBF-2D769A2080F9}" type="datetime1">
              <a:rPr lang="en-IN" smtClean="0"/>
              <a:t>22-03-2025</a:t>
            </a:fld>
            <a:endParaRPr lang="en-IN"/>
          </a:p>
        </p:txBody>
      </p:sp>
      <p:sp>
        <p:nvSpPr>
          <p:cNvPr id="5" name="Slide Number Placeholder 4"/>
          <p:cNvSpPr>
            <a:spLocks noGrp="1"/>
          </p:cNvSpPr>
          <p:nvPr>
            <p:ph type="sldNum" sz="quarter" idx="12"/>
          </p:nvPr>
        </p:nvSpPr>
        <p:spPr/>
        <p:txBody>
          <a:bodyPr/>
          <a:lstStyle/>
          <a:p>
            <a:fld id="{643C36B5-B49D-41F4-B8B3-802757215F5C}" type="slidenum">
              <a:rPr lang="en-IN" smtClean="0"/>
              <a:t>56</a:t>
            </a:fld>
            <a:endParaRPr lang="en-IN"/>
          </a:p>
        </p:txBody>
      </p:sp>
    </p:spTree>
    <p:extLst>
      <p:ext uri="{BB962C8B-B14F-4D97-AF65-F5344CB8AC3E}">
        <p14:creationId xmlns:p14="http://schemas.microsoft.com/office/powerpoint/2010/main" val="4889585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0475" y="727543"/>
            <a:ext cx="5265925" cy="4424397"/>
          </a:xfrm>
          <a:prstGeom prst="rect">
            <a:avLst/>
          </a:prstGeom>
        </p:spPr>
      </p:pic>
      <p:pic>
        <p:nvPicPr>
          <p:cNvPr id="5" name="Picture 4"/>
          <p:cNvPicPr>
            <a:picLocks noChangeAspect="1"/>
          </p:cNvPicPr>
          <p:nvPr/>
        </p:nvPicPr>
        <p:blipFill>
          <a:blip r:embed="rId3"/>
          <a:stretch>
            <a:fillRect/>
          </a:stretch>
        </p:blipFill>
        <p:spPr>
          <a:xfrm>
            <a:off x="5567082" y="1017214"/>
            <a:ext cx="6391529" cy="4134726"/>
          </a:xfrm>
          <a:prstGeom prst="rect">
            <a:avLst/>
          </a:prstGeom>
        </p:spPr>
      </p:pic>
      <p:sp>
        <p:nvSpPr>
          <p:cNvPr id="2" name="Date Placeholder 1"/>
          <p:cNvSpPr>
            <a:spLocks noGrp="1"/>
          </p:cNvSpPr>
          <p:nvPr>
            <p:ph type="dt" sz="half" idx="10"/>
          </p:nvPr>
        </p:nvSpPr>
        <p:spPr/>
        <p:txBody>
          <a:bodyPr/>
          <a:lstStyle/>
          <a:p>
            <a:fld id="{96952D1F-F02F-43EC-9597-3F684554BDF2}" type="datetime1">
              <a:rPr lang="en-IN" smtClean="0"/>
              <a:t>22-03-2025</a:t>
            </a:fld>
            <a:endParaRPr lang="en-IN"/>
          </a:p>
        </p:txBody>
      </p:sp>
      <p:sp>
        <p:nvSpPr>
          <p:cNvPr id="4" name="Slide Number Placeholder 3"/>
          <p:cNvSpPr>
            <a:spLocks noGrp="1"/>
          </p:cNvSpPr>
          <p:nvPr>
            <p:ph type="sldNum" sz="quarter" idx="12"/>
          </p:nvPr>
        </p:nvSpPr>
        <p:spPr/>
        <p:txBody>
          <a:bodyPr/>
          <a:lstStyle/>
          <a:p>
            <a:fld id="{643C36B5-B49D-41F4-B8B3-802757215F5C}" type="slidenum">
              <a:rPr lang="en-IN" smtClean="0"/>
              <a:t>57</a:t>
            </a:fld>
            <a:endParaRPr lang="en-IN"/>
          </a:p>
        </p:txBody>
      </p:sp>
    </p:spTree>
    <p:extLst>
      <p:ext uri="{BB962C8B-B14F-4D97-AF65-F5344CB8AC3E}">
        <p14:creationId xmlns:p14="http://schemas.microsoft.com/office/powerpoint/2010/main" val="32235942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4340" y="517432"/>
            <a:ext cx="10381314" cy="5910262"/>
          </a:xfrm>
          <a:prstGeom prst="rect">
            <a:avLst/>
          </a:prstGeom>
        </p:spPr>
      </p:pic>
      <p:sp>
        <p:nvSpPr>
          <p:cNvPr id="3" name="Date Placeholder 2"/>
          <p:cNvSpPr>
            <a:spLocks noGrp="1"/>
          </p:cNvSpPr>
          <p:nvPr>
            <p:ph type="dt" sz="half" idx="10"/>
          </p:nvPr>
        </p:nvSpPr>
        <p:spPr/>
        <p:txBody>
          <a:bodyPr/>
          <a:lstStyle/>
          <a:p>
            <a:fld id="{10E6F493-CA9A-4AF6-AEB2-6DC1D2E3FABC}" type="datetime1">
              <a:rPr lang="en-IN" smtClean="0"/>
              <a:t>22-03-2025</a:t>
            </a:fld>
            <a:endParaRPr lang="en-IN"/>
          </a:p>
        </p:txBody>
      </p:sp>
      <p:sp>
        <p:nvSpPr>
          <p:cNvPr id="4" name="Slide Number Placeholder 3"/>
          <p:cNvSpPr>
            <a:spLocks noGrp="1"/>
          </p:cNvSpPr>
          <p:nvPr>
            <p:ph type="sldNum" sz="quarter" idx="12"/>
          </p:nvPr>
        </p:nvSpPr>
        <p:spPr/>
        <p:txBody>
          <a:bodyPr/>
          <a:lstStyle/>
          <a:p>
            <a:fld id="{643C36B5-B49D-41F4-B8B3-802757215F5C}" type="slidenum">
              <a:rPr lang="en-IN" smtClean="0"/>
              <a:t>58</a:t>
            </a:fld>
            <a:endParaRPr lang="en-IN"/>
          </a:p>
        </p:txBody>
      </p:sp>
    </p:spTree>
    <p:extLst>
      <p:ext uri="{BB962C8B-B14F-4D97-AF65-F5344CB8AC3E}">
        <p14:creationId xmlns:p14="http://schemas.microsoft.com/office/powerpoint/2010/main" val="281860002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66552" y="1085849"/>
            <a:ext cx="8787038" cy="4905647"/>
          </a:xfrm>
          <a:prstGeom prst="rect">
            <a:avLst/>
          </a:prstGeom>
        </p:spPr>
      </p:pic>
      <p:sp>
        <p:nvSpPr>
          <p:cNvPr id="3" name="Rectangle 2">
            <a:extLst>
              <a:ext uri="{FF2B5EF4-FFF2-40B4-BE49-F238E27FC236}">
                <a16:creationId xmlns:a16="http://schemas.microsoft.com/office/drawing/2014/main" id="{9DEDC063-FC1C-B8CB-9FB2-E4AF9FA9970B}"/>
              </a:ext>
            </a:extLst>
          </p:cNvPr>
          <p:cNvSpPr/>
          <p:nvPr/>
        </p:nvSpPr>
        <p:spPr>
          <a:xfrm>
            <a:off x="891682" y="159306"/>
            <a:ext cx="10495721" cy="369332"/>
          </a:xfrm>
          <a:prstGeom prst="rect">
            <a:avLst/>
          </a:prstGeom>
        </p:spPr>
        <p:txBody>
          <a:bodyPr wrap="square">
            <a:spAutoFit/>
          </a:bodyPr>
          <a:lstStyle/>
          <a:p>
            <a:pPr algn="ctr"/>
            <a:r>
              <a:rPr lang="en-IN" b="1" dirty="0" smtClean="0">
                <a:solidFill>
                  <a:srgbClr val="0070C0"/>
                </a:solidFill>
                <a:latin typeface="Times New Roman"/>
                <a:ea typeface="Times New Roman"/>
                <a:cs typeface="Times New Roman"/>
                <a:sym typeface="Times New Roman"/>
              </a:rPr>
              <a:t>Gain Vs Frequency</a:t>
            </a:r>
            <a:endParaRPr lang="en-US" dirty="0">
              <a:solidFill>
                <a:srgbClr val="0070C0"/>
              </a:solidFill>
            </a:endParaRPr>
          </a:p>
        </p:txBody>
      </p:sp>
      <p:sp>
        <p:nvSpPr>
          <p:cNvPr id="4" name="Date Placeholder 3"/>
          <p:cNvSpPr>
            <a:spLocks noGrp="1"/>
          </p:cNvSpPr>
          <p:nvPr>
            <p:ph type="dt" sz="half" idx="10"/>
          </p:nvPr>
        </p:nvSpPr>
        <p:spPr/>
        <p:txBody>
          <a:bodyPr/>
          <a:lstStyle/>
          <a:p>
            <a:fld id="{0822CCA2-371B-45E3-BB8C-5BAF2162F6F4}" type="datetime1">
              <a:rPr lang="en-IN" smtClean="0"/>
              <a:t>22-03-2025</a:t>
            </a:fld>
            <a:endParaRPr lang="en-IN"/>
          </a:p>
        </p:txBody>
      </p:sp>
      <p:sp>
        <p:nvSpPr>
          <p:cNvPr id="5" name="Slide Number Placeholder 4"/>
          <p:cNvSpPr>
            <a:spLocks noGrp="1"/>
          </p:cNvSpPr>
          <p:nvPr>
            <p:ph type="sldNum" sz="quarter" idx="12"/>
          </p:nvPr>
        </p:nvSpPr>
        <p:spPr/>
        <p:txBody>
          <a:bodyPr/>
          <a:lstStyle/>
          <a:p>
            <a:fld id="{643C36B5-B49D-41F4-B8B3-802757215F5C}" type="slidenum">
              <a:rPr lang="en-IN" smtClean="0"/>
              <a:t>59</a:t>
            </a:fld>
            <a:endParaRPr lang="en-IN"/>
          </a:p>
        </p:txBody>
      </p:sp>
    </p:spTree>
    <p:extLst>
      <p:ext uri="{BB962C8B-B14F-4D97-AF65-F5344CB8AC3E}">
        <p14:creationId xmlns:p14="http://schemas.microsoft.com/office/powerpoint/2010/main" val="1564256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457200"/>
            <a:fld id="{AD202D81-2878-4D2C-BFAF-AA7A4993CD70}" type="slidenum">
              <a:rPr lang="en-US">
                <a:solidFill>
                  <a:prstClr val="black"/>
                </a:solidFill>
                <a:latin typeface="Garamond" panose="02020404030301010803"/>
              </a:rPr>
              <a:pPr defTabSz="457200"/>
              <a:t>6</a:t>
            </a:fld>
            <a:endParaRPr lang="en-US" dirty="0">
              <a:solidFill>
                <a:prstClr val="black"/>
              </a:solidFill>
              <a:latin typeface="Garamond" panose="02020404030301010803"/>
            </a:endParaRPr>
          </a:p>
        </p:txBody>
      </p:sp>
      <p:sp>
        <p:nvSpPr>
          <p:cNvPr id="3" name="Rectangle 2"/>
          <p:cNvSpPr/>
          <p:nvPr/>
        </p:nvSpPr>
        <p:spPr>
          <a:xfrm rot="10800000" flipV="1">
            <a:off x="2098428" y="562708"/>
            <a:ext cx="8041535" cy="527539"/>
          </a:xfrm>
          <a:prstGeom prst="rect">
            <a:avLst/>
          </a:prstGeom>
          <a:solidFill>
            <a:srgbClr val="7030A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smtClean="0">
                <a:solidFill>
                  <a:prstClr val="black"/>
                </a:solidFill>
                <a:latin typeface="Times New Roman" panose="02020603050405020304" pitchFamily="18" charset="0"/>
                <a:cs typeface="Times New Roman" panose="02020603050405020304" pitchFamily="18" charset="0"/>
              </a:rPr>
              <a:t>Antenna for Various Applications </a:t>
            </a:r>
            <a:endParaRPr lang="en-US" sz="2400" dirty="0">
              <a:solidFill>
                <a:prstClr val="black"/>
              </a:solidFill>
              <a:latin typeface="Times New Roman" panose="02020603050405020304" pitchFamily="18" charset="0"/>
              <a:cs typeface="Times New Roman" panose="02020603050405020304" pitchFamily="18" charset="0"/>
            </a:endParaRPr>
          </a:p>
        </p:txBody>
      </p:sp>
      <p:sp>
        <p:nvSpPr>
          <p:cNvPr id="4" name="Down Arrow 3"/>
          <p:cNvSpPr/>
          <p:nvPr/>
        </p:nvSpPr>
        <p:spPr>
          <a:xfrm>
            <a:off x="5795702" y="1090245"/>
            <a:ext cx="465870" cy="539612"/>
          </a:xfrm>
          <a:prstGeom prst="downArrow">
            <a:avLst>
              <a:gd name="adj1" fmla="val 50000"/>
              <a:gd name="adj2" fmla="val 35705"/>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Garamond" panose="02020404030301010803"/>
            </a:endParaRPr>
          </a:p>
        </p:txBody>
      </p:sp>
      <p:pic>
        <p:nvPicPr>
          <p:cNvPr id="11" name="Picture 10"/>
          <p:cNvPicPr>
            <a:picLocks noChangeAspect="1"/>
          </p:cNvPicPr>
          <p:nvPr/>
        </p:nvPicPr>
        <p:blipFill>
          <a:blip r:embed="rId2"/>
          <a:stretch>
            <a:fillRect/>
          </a:stretch>
        </p:blipFill>
        <p:spPr>
          <a:xfrm>
            <a:off x="2671349" y="1730831"/>
            <a:ext cx="6895692" cy="4808081"/>
          </a:xfrm>
          <a:prstGeom prst="rect">
            <a:avLst/>
          </a:prstGeom>
        </p:spPr>
      </p:pic>
      <p:sp>
        <p:nvSpPr>
          <p:cNvPr id="5" name="Date Placeholder 4"/>
          <p:cNvSpPr>
            <a:spLocks noGrp="1"/>
          </p:cNvSpPr>
          <p:nvPr>
            <p:ph type="dt" sz="half" idx="10"/>
          </p:nvPr>
        </p:nvSpPr>
        <p:spPr/>
        <p:txBody>
          <a:bodyPr/>
          <a:lstStyle/>
          <a:p>
            <a:fld id="{B51D20F0-843A-4DF1-8D33-A67C374BBB1F}" type="datetime1">
              <a:rPr lang="en-IN" smtClean="0"/>
              <a:t>22-03-2025</a:t>
            </a:fld>
            <a:endParaRPr lang="en-IN"/>
          </a:p>
        </p:txBody>
      </p:sp>
    </p:spTree>
    <p:extLst>
      <p:ext uri="{BB962C8B-B14F-4D97-AF65-F5344CB8AC3E}">
        <p14:creationId xmlns:p14="http://schemas.microsoft.com/office/powerpoint/2010/main" val="33615575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9280" y="944063"/>
            <a:ext cx="4777663" cy="3958862"/>
          </a:xfrm>
          <a:prstGeom prst="rect">
            <a:avLst/>
          </a:prstGeom>
        </p:spPr>
      </p:pic>
      <p:pic>
        <p:nvPicPr>
          <p:cNvPr id="3" name="Picture 2"/>
          <p:cNvPicPr>
            <a:picLocks noChangeAspect="1"/>
          </p:cNvPicPr>
          <p:nvPr/>
        </p:nvPicPr>
        <p:blipFill>
          <a:blip r:embed="rId3"/>
          <a:stretch>
            <a:fillRect/>
          </a:stretch>
        </p:blipFill>
        <p:spPr>
          <a:xfrm>
            <a:off x="5190285" y="1219906"/>
            <a:ext cx="6871069" cy="3746541"/>
          </a:xfrm>
          <a:prstGeom prst="rect">
            <a:avLst/>
          </a:prstGeom>
        </p:spPr>
      </p:pic>
      <p:sp>
        <p:nvSpPr>
          <p:cNvPr id="6" name="Date Placeholder 5"/>
          <p:cNvSpPr>
            <a:spLocks noGrp="1"/>
          </p:cNvSpPr>
          <p:nvPr>
            <p:ph type="dt" sz="half" idx="10"/>
          </p:nvPr>
        </p:nvSpPr>
        <p:spPr/>
        <p:txBody>
          <a:bodyPr/>
          <a:lstStyle/>
          <a:p>
            <a:fld id="{BD266182-3B58-428F-A0B5-57A0DC9BCB0D}" type="datetime1">
              <a:rPr lang="en-IN" smtClean="0"/>
              <a:t>22-03-2025</a:t>
            </a:fld>
            <a:endParaRPr lang="en-IN"/>
          </a:p>
        </p:txBody>
      </p:sp>
      <p:sp>
        <p:nvSpPr>
          <p:cNvPr id="7" name="Slide Number Placeholder 6"/>
          <p:cNvSpPr>
            <a:spLocks noGrp="1"/>
          </p:cNvSpPr>
          <p:nvPr>
            <p:ph type="sldNum" sz="quarter" idx="12"/>
          </p:nvPr>
        </p:nvSpPr>
        <p:spPr/>
        <p:txBody>
          <a:bodyPr/>
          <a:lstStyle/>
          <a:p>
            <a:fld id="{643C36B5-B49D-41F4-B8B3-802757215F5C}" type="slidenum">
              <a:rPr lang="en-IN" smtClean="0"/>
              <a:t>60</a:t>
            </a:fld>
            <a:endParaRPr lang="en-IN"/>
          </a:p>
        </p:txBody>
      </p:sp>
    </p:spTree>
    <p:extLst>
      <p:ext uri="{BB962C8B-B14F-4D97-AF65-F5344CB8AC3E}">
        <p14:creationId xmlns:p14="http://schemas.microsoft.com/office/powerpoint/2010/main" val="1508320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069" y="1390241"/>
            <a:ext cx="10315303" cy="5375053"/>
          </a:xfrm>
          <a:prstGeom prst="rect">
            <a:avLst/>
          </a:prstGeom>
        </p:spPr>
      </p:pic>
      <p:pic>
        <p:nvPicPr>
          <p:cNvPr id="3" name="Picture 2"/>
          <p:cNvPicPr>
            <a:picLocks noChangeAspect="1"/>
          </p:cNvPicPr>
          <p:nvPr/>
        </p:nvPicPr>
        <p:blipFill>
          <a:blip r:embed="rId3"/>
          <a:stretch>
            <a:fillRect/>
          </a:stretch>
        </p:blipFill>
        <p:spPr>
          <a:xfrm>
            <a:off x="143963" y="1735590"/>
            <a:ext cx="4972050" cy="1819275"/>
          </a:xfrm>
          <a:prstGeom prst="rect">
            <a:avLst/>
          </a:prstGeom>
        </p:spPr>
      </p:pic>
      <p:sp>
        <p:nvSpPr>
          <p:cNvPr id="5" name="Rectangle 4">
            <a:extLst>
              <a:ext uri="{FF2B5EF4-FFF2-40B4-BE49-F238E27FC236}">
                <a16:creationId xmlns:a16="http://schemas.microsoft.com/office/drawing/2014/main" id="{9DEDC063-FC1C-B8CB-9FB2-E4AF9FA9970B}"/>
              </a:ext>
            </a:extLst>
          </p:cNvPr>
          <p:cNvSpPr/>
          <p:nvPr/>
        </p:nvSpPr>
        <p:spPr>
          <a:xfrm>
            <a:off x="891682" y="159306"/>
            <a:ext cx="10495721" cy="369332"/>
          </a:xfrm>
          <a:prstGeom prst="rect">
            <a:avLst/>
          </a:prstGeom>
        </p:spPr>
        <p:txBody>
          <a:bodyPr wrap="square">
            <a:spAutoFit/>
          </a:bodyPr>
          <a:lstStyle/>
          <a:p>
            <a:pPr algn="ctr"/>
            <a:r>
              <a:rPr lang="en-IN" b="1" dirty="0" smtClean="0">
                <a:solidFill>
                  <a:srgbClr val="0070C0"/>
                </a:solidFill>
                <a:latin typeface="Times New Roman"/>
                <a:ea typeface="Times New Roman"/>
                <a:cs typeface="Times New Roman"/>
                <a:sym typeface="Times New Roman"/>
              </a:rPr>
              <a:t>Axial Ratio</a:t>
            </a:r>
            <a:endParaRPr lang="en-US" dirty="0">
              <a:solidFill>
                <a:srgbClr val="0070C0"/>
              </a:solidFill>
            </a:endParaRPr>
          </a:p>
        </p:txBody>
      </p:sp>
      <p:sp>
        <p:nvSpPr>
          <p:cNvPr id="6" name="Date Placeholder 5"/>
          <p:cNvSpPr>
            <a:spLocks noGrp="1"/>
          </p:cNvSpPr>
          <p:nvPr>
            <p:ph type="dt" sz="half" idx="10"/>
          </p:nvPr>
        </p:nvSpPr>
        <p:spPr/>
        <p:txBody>
          <a:bodyPr/>
          <a:lstStyle/>
          <a:p>
            <a:fld id="{ABFC5644-C6CE-4CD4-A700-4181D7EF39A6}" type="datetime1">
              <a:rPr lang="en-IN" smtClean="0"/>
              <a:t>22-03-2025</a:t>
            </a:fld>
            <a:endParaRPr lang="en-IN"/>
          </a:p>
        </p:txBody>
      </p:sp>
      <p:sp>
        <p:nvSpPr>
          <p:cNvPr id="7" name="Slide Number Placeholder 6"/>
          <p:cNvSpPr>
            <a:spLocks noGrp="1"/>
          </p:cNvSpPr>
          <p:nvPr>
            <p:ph type="sldNum" sz="quarter" idx="12"/>
          </p:nvPr>
        </p:nvSpPr>
        <p:spPr/>
        <p:txBody>
          <a:bodyPr/>
          <a:lstStyle/>
          <a:p>
            <a:fld id="{643C36B5-B49D-41F4-B8B3-802757215F5C}" type="slidenum">
              <a:rPr lang="en-IN" smtClean="0"/>
              <a:t>61</a:t>
            </a:fld>
            <a:endParaRPr lang="en-IN"/>
          </a:p>
        </p:txBody>
      </p:sp>
    </p:spTree>
    <p:extLst>
      <p:ext uri="{BB962C8B-B14F-4D97-AF65-F5344CB8AC3E}">
        <p14:creationId xmlns:p14="http://schemas.microsoft.com/office/powerpoint/2010/main" val="259768251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DCA30A2-4AA8-7049-EB56-A64A8AC104ED}"/>
              </a:ext>
            </a:extLst>
          </p:cNvPr>
          <p:cNvGrpSpPr/>
          <p:nvPr/>
        </p:nvGrpSpPr>
        <p:grpSpPr>
          <a:xfrm>
            <a:off x="5720245" y="1250011"/>
            <a:ext cx="6109009" cy="4293483"/>
            <a:chOff x="1921565" y="675861"/>
            <a:chExt cx="5730855" cy="4293483"/>
          </a:xfrm>
        </p:grpSpPr>
        <p:sp>
          <p:nvSpPr>
            <p:cNvPr id="3" name="TextBox 2">
              <a:extLst>
                <a:ext uri="{FF2B5EF4-FFF2-40B4-BE49-F238E27FC236}">
                  <a16:creationId xmlns:a16="http://schemas.microsoft.com/office/drawing/2014/main" id="{7075D9EB-6654-4153-AC11-1FE585FE3ACD}"/>
                </a:ext>
              </a:extLst>
            </p:cNvPr>
            <p:cNvSpPr txBox="1"/>
            <p:nvPr/>
          </p:nvSpPr>
          <p:spPr>
            <a:xfrm>
              <a:off x="1921565" y="675861"/>
              <a:ext cx="5730855" cy="4293483"/>
            </a:xfrm>
            <a:prstGeom prst="rect">
              <a:avLst/>
            </a:prstGeom>
            <a:noFill/>
          </p:spPr>
          <p:txBody>
            <a:bodyPr wrap="square">
              <a:spAutoFit/>
            </a:bodyPr>
            <a:lstStyle/>
            <a:p>
              <a:r>
                <a:rPr lang="en-IN" sz="2100" dirty="0">
                  <a:latin typeface="Times New Roman" panose="02020603050405020304" pitchFamily="18" charset="0"/>
                  <a:cs typeface="Times New Roman" panose="02020603050405020304" pitchFamily="18" charset="0"/>
                </a:rPr>
                <a:t>Mean frequency of the range ( </a:t>
              </a:r>
              <a:r>
                <a:rPr lang="en-IN" sz="2100" i="1" dirty="0">
                  <a:latin typeface="Times New Roman" panose="02020603050405020304" pitchFamily="18" charset="0"/>
                  <a:cs typeface="Times New Roman" panose="02020603050405020304" pitchFamily="18" charset="0"/>
                </a:rPr>
                <a:t>f </a:t>
              </a:r>
              <a:r>
                <a:rPr lang="en-IN" sz="2100" dirty="0">
                  <a:latin typeface="Times New Roman" panose="02020603050405020304" pitchFamily="18" charset="0"/>
                  <a:cs typeface="Times New Roman" panose="02020603050405020304" pitchFamily="18" charset="0"/>
                </a:rPr>
                <a:t>): 5.9 GHz</a:t>
              </a:r>
            </a:p>
            <a:p>
              <a:r>
                <a:rPr lang="en-IN" sz="2100" dirty="0">
                  <a:latin typeface="Times New Roman" panose="02020603050405020304" pitchFamily="18" charset="0"/>
                  <a:cs typeface="Times New Roman" panose="02020603050405020304" pitchFamily="18" charset="0"/>
                </a:rPr>
                <a:t>Port impedance (Zo): 50 </a:t>
              </a:r>
              <a:r>
                <a:rPr lang="el-GR" sz="2100" dirty="0">
                  <a:latin typeface="Times New Roman" panose="02020603050405020304" pitchFamily="18" charset="0"/>
                  <a:cs typeface="Times New Roman" panose="02020603050405020304" pitchFamily="18" charset="0"/>
                </a:rPr>
                <a:t>Ω</a:t>
              </a:r>
            </a:p>
            <a:p>
              <a:r>
                <a:rPr lang="en-IN" sz="2100" dirty="0">
                  <a:latin typeface="Times New Roman" panose="02020603050405020304" pitchFamily="18" charset="0"/>
                  <a:cs typeface="Times New Roman" panose="02020603050405020304" pitchFamily="18" charset="0"/>
                </a:rPr>
                <a:t>Dielectric constant of the substrate (</a:t>
              </a:r>
              <a:r>
                <a:rPr lang="el-GR" sz="2100" dirty="0">
                  <a:latin typeface="Calibri" panose="020F0502020204030204" pitchFamily="34" charset="0"/>
                  <a:cs typeface="Calibri" panose="020F0502020204030204" pitchFamily="34" charset="0"/>
                </a:rPr>
                <a:t>ε</a:t>
              </a:r>
              <a:r>
                <a:rPr lang="en-IN" sz="2100" baseline="-25000" dirty="0">
                  <a:latin typeface="Times New Roman" panose="02020603050405020304" pitchFamily="18" charset="0"/>
                  <a:cs typeface="Times New Roman" panose="02020603050405020304" pitchFamily="18" charset="0"/>
                </a:rPr>
                <a:t>r</a:t>
              </a:r>
              <a:r>
                <a:rPr lang="en-IN" sz="2100" dirty="0">
                  <a:latin typeface="Times New Roman" panose="02020603050405020304" pitchFamily="18" charset="0"/>
                  <a:cs typeface="Times New Roman" panose="02020603050405020304" pitchFamily="18" charset="0"/>
                </a:rPr>
                <a:t>): 2.2</a:t>
              </a:r>
            </a:p>
            <a:p>
              <a:r>
                <a:rPr lang="en-IN" sz="2100" dirty="0">
                  <a:latin typeface="Times New Roman" panose="02020603050405020304" pitchFamily="18" charset="0"/>
                  <a:cs typeface="Times New Roman" panose="02020603050405020304" pitchFamily="18" charset="0"/>
                </a:rPr>
                <a:t>Substrate height (h): 1.6 mm</a:t>
              </a:r>
            </a:p>
            <a:p>
              <a:r>
                <a:rPr lang="en-IN" sz="2100" dirty="0">
                  <a:latin typeface="Times New Roman" panose="02020603050405020304" pitchFamily="18" charset="0"/>
                  <a:cs typeface="Times New Roman" panose="02020603050405020304" pitchFamily="18" charset="0"/>
                </a:rPr>
                <a:t>Wavelength (</a:t>
              </a:r>
              <a:r>
                <a:rPr lang="el-GR" sz="2100" dirty="0">
                  <a:latin typeface="Times New Roman" panose="02020603050405020304" pitchFamily="18" charset="0"/>
                  <a:cs typeface="Times New Roman" panose="02020603050405020304" pitchFamily="18" charset="0"/>
                </a:rPr>
                <a:t>λ</a:t>
              </a:r>
              <a:r>
                <a:rPr lang="en-US" sz="2100" dirty="0">
                  <a:latin typeface="Times New Roman" panose="02020603050405020304" pitchFamily="18" charset="0"/>
                  <a:cs typeface="Times New Roman" panose="02020603050405020304" pitchFamily="18" charset="0"/>
                </a:rPr>
                <a:t>)</a:t>
              </a:r>
              <a:r>
                <a:rPr lang="el-GR" sz="2100" dirty="0">
                  <a:latin typeface="Times New Roman" panose="02020603050405020304" pitchFamily="18" charset="0"/>
                  <a:cs typeface="Times New Roman" panose="02020603050405020304" pitchFamily="18" charset="0"/>
                </a:rPr>
                <a:t>: 50.8 </a:t>
              </a:r>
              <a:r>
                <a:rPr lang="en-IN" sz="2100" dirty="0">
                  <a:latin typeface="Times New Roman" panose="02020603050405020304" pitchFamily="18" charset="0"/>
                  <a:cs typeface="Times New Roman" panose="02020603050405020304" pitchFamily="18" charset="0"/>
                </a:rPr>
                <a:t>mm</a:t>
              </a:r>
            </a:p>
            <a:p>
              <a:pPr>
                <a:lnSpc>
                  <a:spcPct val="150000"/>
                </a:lnSpc>
              </a:pPr>
              <a:r>
                <a:rPr lang="en-IN" sz="2100" dirty="0">
                  <a:latin typeface="Times New Roman" panose="02020603050405020304" pitchFamily="18" charset="0"/>
                  <a:cs typeface="Times New Roman" panose="02020603050405020304" pitchFamily="18" charset="0"/>
                </a:rPr>
                <a:t>Patch size (W): 19.4 mm</a:t>
              </a:r>
            </a:p>
            <a:p>
              <a:r>
                <a:rPr lang="en-IN" sz="2100" dirty="0">
                  <a:latin typeface="Times New Roman" panose="02020603050405020304" pitchFamily="18" charset="0"/>
                  <a:cs typeface="Times New Roman" panose="02020603050405020304" pitchFamily="18" charset="0"/>
                </a:rPr>
                <a:t>Patch size (L): 15.6 mm</a:t>
              </a:r>
            </a:p>
            <a:p>
              <a:r>
                <a:rPr lang="en-IN" sz="2100" dirty="0">
                  <a:latin typeface="Times New Roman" panose="02020603050405020304" pitchFamily="18" charset="0"/>
                  <a:cs typeface="Times New Roman" panose="02020603050405020304" pitchFamily="18" charset="0"/>
                </a:rPr>
                <a:t>Minimum ground plane size (</a:t>
              </a:r>
              <a:r>
                <a:rPr lang="en-IN" sz="2100" dirty="0" err="1">
                  <a:latin typeface="Times New Roman" panose="02020603050405020304" pitchFamily="18" charset="0"/>
                  <a:cs typeface="Times New Roman" panose="02020603050405020304" pitchFamily="18" charset="0"/>
                </a:rPr>
                <a:t>L</a:t>
              </a:r>
              <a:r>
                <a:rPr lang="en-IN" sz="2100" baseline="-25000" dirty="0" err="1">
                  <a:latin typeface="Times New Roman" panose="02020603050405020304" pitchFamily="18" charset="0"/>
                  <a:cs typeface="Times New Roman" panose="02020603050405020304" pitchFamily="18" charset="0"/>
                </a:rPr>
                <a:t>g</a:t>
              </a:r>
              <a:r>
                <a:rPr lang="en-IN" sz="2100" dirty="0">
                  <a:latin typeface="Times New Roman" panose="02020603050405020304" pitchFamily="18" charset="0"/>
                  <a:cs typeface="Times New Roman" panose="02020603050405020304" pitchFamily="18" charset="0"/>
                </a:rPr>
                <a:t>): 34 mm</a:t>
              </a:r>
            </a:p>
            <a:p>
              <a:r>
                <a:rPr lang="en-IN" sz="2100" dirty="0">
                  <a:latin typeface="Times New Roman" panose="02020603050405020304" pitchFamily="18" charset="0"/>
                  <a:cs typeface="Times New Roman" panose="02020603050405020304" pitchFamily="18" charset="0"/>
                </a:rPr>
                <a:t>Minimum ground plane size (</a:t>
              </a:r>
              <a:r>
                <a:rPr lang="en-IN" sz="2100" dirty="0" err="1">
                  <a:latin typeface="Times New Roman" panose="02020603050405020304" pitchFamily="18" charset="0"/>
                  <a:cs typeface="Times New Roman" panose="02020603050405020304" pitchFamily="18" charset="0"/>
                </a:rPr>
                <a:t>W</a:t>
              </a:r>
              <a:r>
                <a:rPr lang="en-IN" sz="2100" baseline="-25000" dirty="0" err="1">
                  <a:latin typeface="Times New Roman" panose="02020603050405020304" pitchFamily="18" charset="0"/>
                  <a:cs typeface="Times New Roman" panose="02020603050405020304" pitchFamily="18" charset="0"/>
                </a:rPr>
                <a:t>g</a:t>
              </a:r>
              <a:r>
                <a:rPr lang="en-IN" sz="2100" dirty="0">
                  <a:latin typeface="Times New Roman" panose="02020603050405020304" pitchFamily="18" charset="0"/>
                  <a:cs typeface="Times New Roman" panose="02020603050405020304" pitchFamily="18" charset="0"/>
                </a:rPr>
                <a:t>): 38 mm</a:t>
              </a:r>
            </a:p>
            <a:p>
              <a:pPr>
                <a:lnSpc>
                  <a:spcPct val="150000"/>
                </a:lnSpc>
              </a:pPr>
              <a:r>
                <a:rPr lang="en-IN" sz="2100" dirty="0">
                  <a:latin typeface="Times New Roman" panose="02020603050405020304" pitchFamily="18" charset="0"/>
                  <a:cs typeface="Times New Roman" panose="02020603050405020304" pitchFamily="18" charset="0"/>
                </a:rPr>
                <a:t>Distance (X</a:t>
              </a:r>
              <a:r>
                <a:rPr lang="en-IN" sz="2100" baseline="-25000" dirty="0">
                  <a:latin typeface="Times New Roman" panose="02020603050405020304" pitchFamily="18" charset="0"/>
                  <a:cs typeface="Times New Roman" panose="02020603050405020304" pitchFamily="18" charset="0"/>
                </a:rPr>
                <a:t>0</a:t>
              </a:r>
              <a:r>
                <a:rPr lang="en-IN" sz="2100" dirty="0">
                  <a:latin typeface="Times New Roman" panose="02020603050405020304" pitchFamily="18" charset="0"/>
                  <a:cs typeface="Times New Roman" panose="02020603050405020304" pitchFamily="18" charset="0"/>
                </a:rPr>
                <a:t> ) to match input impedance 50 </a:t>
              </a:r>
              <a:r>
                <a:rPr lang="el-GR" sz="2100" dirty="0">
                  <a:latin typeface="Times New Roman" panose="02020603050405020304" pitchFamily="18" charset="0"/>
                  <a:cs typeface="Times New Roman" panose="02020603050405020304" pitchFamily="18" charset="0"/>
                </a:rPr>
                <a:t>Ω: </a:t>
              </a:r>
              <a:r>
                <a:rPr lang="en-US" sz="2100" dirty="0">
                  <a:latin typeface="Times New Roman" panose="02020603050405020304" pitchFamily="18" charset="0"/>
                  <a:cs typeface="Times New Roman" panose="02020603050405020304" pitchFamily="18" charset="0"/>
                </a:rPr>
                <a:t>6</a:t>
              </a:r>
              <a:r>
                <a:rPr lang="el-GR" sz="2100" dirty="0">
                  <a:latin typeface="Times New Roman" panose="02020603050405020304" pitchFamily="18" charset="0"/>
                  <a:cs typeface="Times New Roman" panose="02020603050405020304" pitchFamily="18" charset="0"/>
                </a:rPr>
                <a:t> </a:t>
              </a:r>
              <a:r>
                <a:rPr lang="en-IN" sz="2100" dirty="0">
                  <a:latin typeface="Times New Roman" panose="02020603050405020304" pitchFamily="18" charset="0"/>
                  <a:cs typeface="Times New Roman" panose="02020603050405020304" pitchFamily="18" charset="0"/>
                </a:rPr>
                <a:t>mm</a:t>
              </a:r>
            </a:p>
            <a:p>
              <a:r>
                <a:rPr lang="en-IN" sz="2100" dirty="0">
                  <a:latin typeface="Times New Roman" panose="02020603050405020304" pitchFamily="18" charset="0"/>
                  <a:cs typeface="Times New Roman" panose="02020603050405020304" pitchFamily="18" charset="0"/>
                </a:rPr>
                <a:t>Gap width (g): 0.63 mm</a:t>
              </a:r>
            </a:p>
            <a:p>
              <a:r>
                <a:rPr lang="en-IN" sz="2100" dirty="0">
                  <a:latin typeface="Times New Roman" panose="02020603050405020304" pitchFamily="18" charset="0"/>
                  <a:cs typeface="Times New Roman" panose="02020603050405020304" pitchFamily="18" charset="0"/>
                </a:rPr>
                <a:t>Microstrip 'feeder' width (</a:t>
              </a:r>
              <a:r>
                <a:rPr lang="en-IN" sz="2100" dirty="0" err="1">
                  <a:latin typeface="Times New Roman" panose="02020603050405020304" pitchFamily="18" charset="0"/>
                  <a:cs typeface="Times New Roman" panose="02020603050405020304" pitchFamily="18" charset="0"/>
                </a:rPr>
                <a:t>W</a:t>
              </a:r>
              <a:r>
                <a:rPr lang="en-IN" sz="2100" baseline="-25000" dirty="0" err="1">
                  <a:latin typeface="Times New Roman" panose="02020603050405020304" pitchFamily="18" charset="0"/>
                  <a:cs typeface="Times New Roman" panose="02020603050405020304" pitchFamily="18" charset="0"/>
                </a:rPr>
                <a:t>t</a:t>
              </a:r>
              <a:r>
                <a:rPr lang="en-IN" sz="2100" dirty="0">
                  <a:latin typeface="Times New Roman" panose="02020603050405020304" pitchFamily="18" charset="0"/>
                  <a:cs typeface="Times New Roman" panose="02020603050405020304" pitchFamily="18" charset="0"/>
                </a:rPr>
                <a:t>): 5 mm</a:t>
              </a:r>
            </a:p>
          </p:txBody>
        </p:sp>
        <p:cxnSp>
          <p:nvCxnSpPr>
            <p:cNvPr id="5" name="Straight Connector 4">
              <a:extLst>
                <a:ext uri="{FF2B5EF4-FFF2-40B4-BE49-F238E27FC236}">
                  <a16:creationId xmlns:a16="http://schemas.microsoft.com/office/drawing/2014/main" id="{A90FACB3-EC6D-F8D3-EDA6-5A8725EAE7E9}"/>
                </a:ext>
              </a:extLst>
            </p:cNvPr>
            <p:cNvCxnSpPr>
              <a:cxnSpLocks/>
            </p:cNvCxnSpPr>
            <p:nvPr/>
          </p:nvCxnSpPr>
          <p:spPr>
            <a:xfrm>
              <a:off x="2001078" y="2367861"/>
              <a:ext cx="532778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2DA5565-CA1B-F825-624D-373550195763}"/>
                </a:ext>
              </a:extLst>
            </p:cNvPr>
            <p:cNvCxnSpPr>
              <a:cxnSpLocks/>
            </p:cNvCxnSpPr>
            <p:nvPr/>
          </p:nvCxnSpPr>
          <p:spPr>
            <a:xfrm>
              <a:off x="2001078" y="3837121"/>
              <a:ext cx="5327787" cy="0"/>
            </a:xfrm>
            <a:prstGeom prst="line">
              <a:avLst/>
            </a:prstGeom>
            <a:ln w="28575"/>
          </p:spPr>
          <p:style>
            <a:lnRef idx="1">
              <a:schemeClr val="dk1"/>
            </a:lnRef>
            <a:fillRef idx="0">
              <a:schemeClr val="dk1"/>
            </a:fillRef>
            <a:effectRef idx="0">
              <a:schemeClr val="dk1"/>
            </a:effectRef>
            <a:fontRef idx="minor">
              <a:schemeClr val="tx1"/>
            </a:fontRef>
          </p:style>
        </p:cxnSp>
      </p:grpSp>
      <p:pic>
        <p:nvPicPr>
          <p:cNvPr id="9" name="Picture 8">
            <a:extLst>
              <a:ext uri="{FF2B5EF4-FFF2-40B4-BE49-F238E27FC236}">
                <a16:creationId xmlns:a16="http://schemas.microsoft.com/office/drawing/2014/main" id="{6CB7C45F-10AE-A469-7E71-0AD6496F0984}"/>
              </a:ext>
            </a:extLst>
          </p:cNvPr>
          <p:cNvPicPr>
            <a:picLocks noChangeAspect="1"/>
          </p:cNvPicPr>
          <p:nvPr/>
        </p:nvPicPr>
        <p:blipFill rotWithShape="1">
          <a:blip r:embed="rId2"/>
          <a:srcRect t="13711"/>
          <a:stretch/>
        </p:blipFill>
        <p:spPr>
          <a:xfrm>
            <a:off x="1034631" y="1250011"/>
            <a:ext cx="4176000" cy="2774949"/>
          </a:xfrm>
          <a:prstGeom prst="rect">
            <a:avLst/>
          </a:prstGeom>
        </p:spPr>
      </p:pic>
      <p:sp>
        <p:nvSpPr>
          <p:cNvPr id="4" name="TextBox 3">
            <a:extLst>
              <a:ext uri="{FF2B5EF4-FFF2-40B4-BE49-F238E27FC236}">
                <a16:creationId xmlns:a16="http://schemas.microsoft.com/office/drawing/2014/main" id="{21242A18-9C42-8522-4DE3-0A6FD121C5B2}"/>
              </a:ext>
            </a:extLst>
          </p:cNvPr>
          <p:cNvSpPr txBox="1"/>
          <p:nvPr/>
        </p:nvSpPr>
        <p:spPr>
          <a:xfrm>
            <a:off x="-22354" y="159196"/>
            <a:ext cx="12236771"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smtClean="0">
                <a:ln>
                  <a:noFill/>
                </a:ln>
                <a:solidFill>
                  <a:srgbClr val="7030A0"/>
                </a:solidFill>
                <a:effectLst/>
                <a:uLnTx/>
                <a:uFillTx/>
                <a:latin typeface="Times New Roman" panose="02020603050405020304" pitchFamily="18" charset="0"/>
                <a:ea typeface="+mn-ea"/>
                <a:cs typeface="Times New Roman" panose="02020603050405020304" pitchFamily="18" charset="0"/>
              </a:rPr>
              <a:t>Example2:</a:t>
            </a:r>
            <a:r>
              <a:rPr kumimoji="0" lang="en-US" sz="22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Design a rectangular microstrip patch antenna using a substrate (Rogers 5880) with a dielectric constant of 2.2, h=1.6 mm, and copper thickness</a:t>
            </a:r>
            <a:r>
              <a:rPr kumimoji="0" lang="en-US" sz="2200" b="1" i="0" u="none" strike="noStrike" kern="1200" cap="none" spc="0" normalizeH="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=0.017 mm,</a:t>
            </a:r>
            <a:r>
              <a:rPr kumimoji="0" lang="en-US" sz="2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which resonates at 5.9 GHz.</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374E8A11-898A-94F1-6AF8-78FA21FEF1B9}"/>
              </a:ext>
            </a:extLst>
          </p:cNvPr>
          <p:cNvSpPr txBox="1"/>
          <p:nvPr/>
        </p:nvSpPr>
        <p:spPr>
          <a:xfrm>
            <a:off x="1233790" y="4113481"/>
            <a:ext cx="3777683"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Input antenna parameters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Reflection coefficient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VSWR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Output antenna parameters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Radiation pattern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 2D Plot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 3D plot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Gain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solidFill>
                  <a:prstClr val="black"/>
                </a:solidFill>
                <a:latin typeface="Times New Roman" panose="02020603050405020304" pitchFamily="18" charset="0"/>
                <a:cs typeface="Times New Roman" panose="02020603050405020304" pitchFamily="18" charset="0"/>
              </a:rPr>
              <a:t>Axial Ratio</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 name="Slide Number Placeholder 1">
            <a:extLst>
              <a:ext uri="{FF2B5EF4-FFF2-40B4-BE49-F238E27FC236}">
                <a16:creationId xmlns:a16="http://schemas.microsoft.com/office/drawing/2014/main" id="{E3B08F1B-FD35-4158-4828-5E8D31D686C1}"/>
              </a:ext>
            </a:extLst>
          </p:cNvPr>
          <p:cNvSpPr>
            <a:spLocks noGrp="1"/>
          </p:cNvSpPr>
          <p:nvPr>
            <p:ph type="sldNum" sz="quarter" idx="12"/>
          </p:nvPr>
        </p:nvSpPr>
        <p:spPr/>
        <p:txBody>
          <a:bodyPr/>
          <a:lstStyle/>
          <a:p>
            <a:fld id="{643C36B5-B49D-41F4-B8B3-802757215F5C}" type="slidenum">
              <a:rPr lang="en-IN" smtClean="0"/>
              <a:pPr/>
              <a:t>62</a:t>
            </a:fld>
            <a:r>
              <a:rPr lang="en-IN"/>
              <a:t>(54)</a:t>
            </a:r>
            <a:endParaRPr lang="en-I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4F5256-D7BB-D39B-7D8F-1D47BE9EE02B}"/>
                  </a:ext>
                </a:extLst>
              </p:cNvPr>
              <p:cNvSpPr txBox="1"/>
              <p:nvPr/>
            </p:nvSpPr>
            <p:spPr>
              <a:xfrm>
                <a:off x="5725199" y="6307871"/>
                <a:ext cx="3955570" cy="470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𝑋</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𝑖𝑛</m:t>
                          </m:r>
                        </m:sub>
                      </m:sSub>
                      <m:r>
                        <a:rPr lang="en-US" i="1">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𝑐𝑜𝑠</m:t>
                          </m:r>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𝐿</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𝑜</m:t>
                              </m:r>
                            </m:sub>
                          </m:sSub>
                        </m:e>
                      </m:d>
                    </m:oMath>
                  </m:oMathPara>
                </a14:m>
                <a:endParaRPr lang="en-IN" dirty="0"/>
              </a:p>
            </p:txBody>
          </p:sp>
        </mc:Choice>
        <mc:Fallback xmlns="">
          <p:sp>
            <p:nvSpPr>
              <p:cNvPr id="8" name="TextBox 7">
                <a:extLst>
                  <a:ext uri="{FF2B5EF4-FFF2-40B4-BE49-F238E27FC236}">
                    <a16:creationId xmlns:a16="http://schemas.microsoft.com/office/drawing/2014/main" id="{694F5256-D7BB-D39B-7D8F-1D47BE9EE02B}"/>
                  </a:ext>
                </a:extLst>
              </p:cNvPr>
              <p:cNvSpPr txBox="1">
                <a:spLocks noRot="1" noChangeAspect="1" noMove="1" noResize="1" noEditPoints="1" noAdjustHandles="1" noChangeArrowheads="1" noChangeShapeType="1" noTextEdit="1"/>
              </p:cNvSpPr>
              <p:nvPr/>
            </p:nvSpPr>
            <p:spPr>
              <a:xfrm>
                <a:off x="5725199" y="6307871"/>
                <a:ext cx="3955570" cy="47064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61B2D67-0FB0-DF51-46B0-710CF1E922B0}"/>
                  </a:ext>
                </a:extLst>
              </p:cNvPr>
              <p:cNvSpPr txBox="1"/>
              <p:nvPr/>
            </p:nvSpPr>
            <p:spPr>
              <a:xfrm>
                <a:off x="5805005" y="5621287"/>
                <a:ext cx="2963119" cy="6185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=0)≅90</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𝑟</m:t>
                                  </m:r>
                                </m:sub>
                              </m:sSub>
                            </m:e>
                            <m:sup>
                              <m:r>
                                <a:rPr lang="en-US" b="0" i="1" smtClean="0">
                                  <a:latin typeface="Cambria Math" panose="02040503050406030204" pitchFamily="18" charset="0"/>
                                </a:rPr>
                                <m:t>2</m:t>
                              </m:r>
                            </m:sup>
                          </m:s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𝑟</m:t>
                              </m:r>
                            </m:sub>
                          </m:sSub>
                          <m:r>
                            <a:rPr lang="en-US" b="0" i="1" smtClean="0">
                              <a:latin typeface="Cambria Math" panose="02040503050406030204" pitchFamily="18" charset="0"/>
                            </a:rPr>
                            <m:t>−1</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𝐿</m:t>
                                  </m:r>
                                </m:num>
                                <m:den>
                                  <m:r>
                                    <a:rPr lang="en-US" b="0" i="1" smtClean="0">
                                      <a:latin typeface="Cambria Math" panose="02040503050406030204" pitchFamily="18" charset="0"/>
                                    </a:rPr>
                                    <m:t>𝑊</m:t>
                                  </m:r>
                                </m:den>
                              </m:f>
                            </m:e>
                          </m:d>
                        </m:e>
                        <m:sup>
                          <m:r>
                            <a:rPr lang="en-US" b="0" i="1" smtClean="0">
                              <a:latin typeface="Cambria Math" panose="02040503050406030204" pitchFamily="18" charset="0"/>
                            </a:rPr>
                            <m:t>2</m:t>
                          </m:r>
                        </m:sup>
                      </m:sSup>
                    </m:oMath>
                  </m:oMathPara>
                </a14:m>
                <a:endParaRPr lang="en-IN" dirty="0"/>
              </a:p>
            </p:txBody>
          </p:sp>
        </mc:Choice>
        <mc:Fallback xmlns="">
          <p:sp>
            <p:nvSpPr>
              <p:cNvPr id="10" name="TextBox 9">
                <a:extLst>
                  <a:ext uri="{FF2B5EF4-FFF2-40B4-BE49-F238E27FC236}">
                    <a16:creationId xmlns:a16="http://schemas.microsoft.com/office/drawing/2014/main" id="{D61B2D67-0FB0-DF51-46B0-710CF1E922B0}"/>
                  </a:ext>
                </a:extLst>
              </p:cNvPr>
              <p:cNvSpPr txBox="1">
                <a:spLocks noRot="1" noChangeAspect="1" noMove="1" noResize="1" noEditPoints="1" noAdjustHandles="1" noChangeArrowheads="1" noChangeShapeType="1" noTextEdit="1"/>
              </p:cNvSpPr>
              <p:nvPr/>
            </p:nvSpPr>
            <p:spPr>
              <a:xfrm>
                <a:off x="5805005" y="5621287"/>
                <a:ext cx="2963119" cy="618567"/>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44416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02D81-2878-4D2C-BFAF-AA7A4993CD70}" type="slidenum">
              <a:rPr lang="en-US" smtClean="0"/>
              <a:t>63</a:t>
            </a:fld>
            <a:endParaRPr lang="en-US" dirty="0"/>
          </a:p>
        </p:txBody>
      </p:sp>
      <p:sp>
        <p:nvSpPr>
          <p:cNvPr id="4" name="Rectangle 3"/>
          <p:cNvSpPr/>
          <p:nvPr/>
        </p:nvSpPr>
        <p:spPr>
          <a:xfrm rot="10800000" flipV="1">
            <a:off x="2098425" y="562708"/>
            <a:ext cx="8041535" cy="562708"/>
          </a:xfrm>
          <a:prstGeom prst="rect">
            <a:avLst/>
          </a:prstGeom>
          <a:solidFill>
            <a:srgbClr val="7030A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2400" b="1" dirty="0">
                <a:solidFill>
                  <a:schemeClr val="tx1"/>
                </a:solidFill>
                <a:latin typeface="Times New Roman"/>
                <a:ea typeface="Times New Roman"/>
                <a:cs typeface="Times New Roman"/>
                <a:sym typeface="Times New Roman"/>
              </a:rPr>
              <a:t>                      Antenna parameters to study</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3004677" y="1480513"/>
            <a:ext cx="7233137" cy="4857740"/>
          </a:xfrm>
          <a:prstGeom prst="rect">
            <a:avLst/>
          </a:prstGeom>
        </p:spPr>
        <p:txBody>
          <a:bodyPr wrap="square">
            <a:spAutoFit/>
          </a:bodyPr>
          <a:lstStyle/>
          <a:p>
            <a:pPr marL="400050" indent="-285750">
              <a:lnSpc>
                <a:spcPct val="150000"/>
              </a:lnSpc>
              <a:spcBef>
                <a:spcPts val="1000"/>
              </a:spcBef>
              <a:buSzPts val="1800"/>
              <a:buFont typeface="Wingdings" panose="05000000000000000000" pitchFamily="2" charset="2"/>
              <a:buChar char="ü"/>
            </a:pPr>
            <a:r>
              <a:rPr lang="en-US" dirty="0">
                <a:latin typeface="Times New Roman" pitchFamily="18" charset="0"/>
                <a:cs typeface="Times New Roman" pitchFamily="18" charset="0"/>
              </a:rPr>
              <a:t>S-parameters (reflection coefficient)</a:t>
            </a:r>
          </a:p>
          <a:p>
            <a:pPr marL="400050" indent="-285750">
              <a:lnSpc>
                <a:spcPct val="150000"/>
              </a:lnSpc>
              <a:spcBef>
                <a:spcPts val="1000"/>
              </a:spcBef>
              <a:buSzPts val="1800"/>
              <a:buFont typeface="Wingdings" panose="05000000000000000000" pitchFamily="2" charset="2"/>
              <a:buChar char="ü"/>
            </a:pPr>
            <a:r>
              <a:rPr lang="en-US" dirty="0">
                <a:latin typeface="Times New Roman" pitchFamily="18" charset="0"/>
                <a:cs typeface="Times New Roman" pitchFamily="18" charset="0"/>
              </a:rPr>
              <a:t>Voltage Standing Wave Ratio (VSWR)</a:t>
            </a:r>
          </a:p>
          <a:p>
            <a:pPr marL="400050" indent="-285750">
              <a:lnSpc>
                <a:spcPct val="150000"/>
              </a:lnSpc>
              <a:spcBef>
                <a:spcPts val="1000"/>
              </a:spcBef>
              <a:buSzPts val="1800"/>
              <a:buFont typeface="Wingdings" panose="05000000000000000000" pitchFamily="2" charset="2"/>
              <a:buChar char="ü"/>
            </a:pPr>
            <a:r>
              <a:rPr lang="en-US" dirty="0">
                <a:latin typeface="Times New Roman" pitchFamily="18" charset="0"/>
                <a:cs typeface="Times New Roman" pitchFamily="18" charset="0"/>
              </a:rPr>
              <a:t>Gain of an antenna </a:t>
            </a:r>
            <a:endParaRPr lang="en-US" dirty="0" smtClean="0">
              <a:latin typeface="Times New Roman" pitchFamily="18" charset="0"/>
              <a:cs typeface="Times New Roman" pitchFamily="18" charset="0"/>
            </a:endParaRPr>
          </a:p>
          <a:p>
            <a:pPr marL="400050" indent="-285750">
              <a:lnSpc>
                <a:spcPct val="150000"/>
              </a:lnSpc>
              <a:spcBef>
                <a:spcPts val="1000"/>
              </a:spcBef>
              <a:buSzPts val="1800"/>
              <a:buFont typeface="Wingdings" panose="05000000000000000000" pitchFamily="2" charset="2"/>
              <a:buChar char="ü"/>
            </a:pPr>
            <a:r>
              <a:rPr lang="en-US" dirty="0" smtClean="0">
                <a:latin typeface="Times New Roman" pitchFamily="18" charset="0"/>
                <a:cs typeface="Times New Roman" pitchFamily="18" charset="0"/>
              </a:rPr>
              <a:t>Axial Ratio</a:t>
            </a:r>
            <a:endParaRPr lang="en-US" dirty="0">
              <a:latin typeface="Times New Roman" pitchFamily="18" charset="0"/>
              <a:cs typeface="Times New Roman" pitchFamily="18" charset="0"/>
            </a:endParaRPr>
          </a:p>
          <a:p>
            <a:pPr marL="400050" indent="-285750">
              <a:lnSpc>
                <a:spcPct val="150000"/>
              </a:lnSpc>
              <a:spcBef>
                <a:spcPts val="1000"/>
              </a:spcBef>
              <a:buSzPts val="1800"/>
              <a:buFont typeface="Wingdings" panose="05000000000000000000" pitchFamily="2" charset="2"/>
              <a:buChar char="ü"/>
            </a:pPr>
            <a:r>
              <a:rPr lang="en-US" dirty="0" smtClean="0">
                <a:latin typeface="Times New Roman" pitchFamily="18" charset="0"/>
                <a:cs typeface="Times New Roman" pitchFamily="18" charset="0"/>
              </a:rPr>
              <a:t>Radiation </a:t>
            </a:r>
            <a:r>
              <a:rPr lang="en-US" dirty="0">
                <a:latin typeface="Times New Roman" pitchFamily="18" charset="0"/>
                <a:cs typeface="Times New Roman" pitchFamily="18" charset="0"/>
              </a:rPr>
              <a:t>Pattern</a:t>
            </a:r>
          </a:p>
          <a:p>
            <a:pPr marL="114300">
              <a:lnSpc>
                <a:spcPct val="150000"/>
              </a:lnSpc>
              <a:spcBef>
                <a:spcPts val="1000"/>
              </a:spcBef>
              <a:buSzPts val="1800"/>
            </a:pPr>
            <a:r>
              <a:rPr lang="en-US" dirty="0">
                <a:latin typeface="Times New Roman" pitchFamily="18" charset="0"/>
                <a:cs typeface="Times New Roman" pitchFamily="18" charset="0"/>
              </a:rPr>
              <a:t> (A)  2D Radiation Pattern</a:t>
            </a:r>
          </a:p>
          <a:p>
            <a:pPr marL="114300">
              <a:lnSpc>
                <a:spcPct val="150000"/>
              </a:lnSpc>
              <a:spcBef>
                <a:spcPts val="1000"/>
              </a:spcBef>
              <a:buSzPts val="1800"/>
            </a:pPr>
            <a:r>
              <a:rPr lang="en-US" dirty="0">
                <a:latin typeface="Times New Roman" pitchFamily="18" charset="0"/>
                <a:cs typeface="Times New Roman" pitchFamily="18" charset="0"/>
              </a:rPr>
              <a:t> (B )  3D polar plot</a:t>
            </a:r>
          </a:p>
          <a:p>
            <a:pPr marL="114300">
              <a:lnSpc>
                <a:spcPct val="150000"/>
              </a:lnSpc>
              <a:spcBef>
                <a:spcPts val="1000"/>
              </a:spcBef>
              <a:buSzPts val="1800"/>
            </a:pPr>
            <a:endParaRPr lang="en-US" dirty="0">
              <a:latin typeface="Times New Roman" pitchFamily="18" charset="0"/>
              <a:cs typeface="Times New Roman" pitchFamily="18" charset="0"/>
            </a:endParaRPr>
          </a:p>
          <a:p>
            <a:pPr>
              <a:lnSpc>
                <a:spcPct val="150000"/>
              </a:lnSpc>
              <a:spcBef>
                <a:spcPts val="1000"/>
              </a:spcBef>
            </a:pPr>
            <a:endParaRPr lang="en-US" dirty="0"/>
          </a:p>
        </p:txBody>
      </p:sp>
      <p:sp>
        <p:nvSpPr>
          <p:cNvPr id="3" name="Date Placeholder 2"/>
          <p:cNvSpPr>
            <a:spLocks noGrp="1"/>
          </p:cNvSpPr>
          <p:nvPr>
            <p:ph type="dt" sz="half" idx="10"/>
          </p:nvPr>
        </p:nvSpPr>
        <p:spPr/>
        <p:txBody>
          <a:bodyPr/>
          <a:lstStyle/>
          <a:p>
            <a:fld id="{5DB5C28A-8891-4189-8D06-9A9B26722C79}" type="datetime1">
              <a:rPr lang="en-IN" smtClean="0"/>
              <a:t>22-03-2025</a:t>
            </a:fld>
            <a:endParaRPr lang="en-IN"/>
          </a:p>
        </p:txBody>
      </p:sp>
    </p:spTree>
    <p:extLst>
      <p:ext uri="{BB962C8B-B14F-4D97-AF65-F5344CB8AC3E}">
        <p14:creationId xmlns:p14="http://schemas.microsoft.com/office/powerpoint/2010/main" val="40596198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02D81-2878-4D2C-BFAF-AA7A4993CD70}" type="slidenum">
              <a:rPr lang="en-US" smtClean="0"/>
              <a:t>64</a:t>
            </a:fld>
            <a:endParaRPr lang="en-US" dirty="0"/>
          </a:p>
        </p:txBody>
      </p:sp>
      <p:sp>
        <p:nvSpPr>
          <p:cNvPr id="3" name="TextBox 2"/>
          <p:cNvSpPr txBox="1"/>
          <p:nvPr/>
        </p:nvSpPr>
        <p:spPr>
          <a:xfrm flipH="1">
            <a:off x="3070973" y="2483894"/>
            <a:ext cx="6033118" cy="1569660"/>
          </a:xfrm>
          <a:prstGeom prst="rect">
            <a:avLst/>
          </a:prstGeom>
          <a:noFill/>
        </p:spPr>
        <p:txBody>
          <a:bodyPr wrap="square" rtlCol="0">
            <a:spAutoFit/>
          </a:bodyPr>
          <a:lstStyle/>
          <a:p>
            <a:pPr algn="ctr"/>
            <a:r>
              <a:rPr lang="en-IN" sz="9600" b="1" dirty="0">
                <a:solidFill>
                  <a:srgbClr val="7030A0"/>
                </a:solidFill>
                <a:latin typeface="Times New Roman" panose="02020603050405020304" pitchFamily="18" charset="0"/>
                <a:cs typeface="Times New Roman" panose="02020603050405020304" pitchFamily="18" charset="0"/>
              </a:rPr>
              <a:t>Thank You</a:t>
            </a:r>
          </a:p>
        </p:txBody>
      </p:sp>
      <p:sp>
        <p:nvSpPr>
          <p:cNvPr id="4" name="Date Placeholder 3"/>
          <p:cNvSpPr>
            <a:spLocks noGrp="1"/>
          </p:cNvSpPr>
          <p:nvPr>
            <p:ph type="dt" sz="half" idx="10"/>
          </p:nvPr>
        </p:nvSpPr>
        <p:spPr/>
        <p:txBody>
          <a:bodyPr/>
          <a:lstStyle/>
          <a:p>
            <a:fld id="{691080DC-01E9-456A-9337-A2190C933A0E}" type="datetime1">
              <a:rPr lang="en-IN" smtClean="0"/>
              <a:t>22-03-2025</a:t>
            </a:fld>
            <a:endParaRPr lang="en-IN"/>
          </a:p>
        </p:txBody>
      </p:sp>
    </p:spTree>
    <p:extLst>
      <p:ext uri="{BB962C8B-B14F-4D97-AF65-F5344CB8AC3E}">
        <p14:creationId xmlns:p14="http://schemas.microsoft.com/office/powerpoint/2010/main" val="34241417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457200"/>
            <a:fld id="{AD202D81-2878-4D2C-BFAF-AA7A4993CD70}" type="slidenum">
              <a:rPr lang="en-US">
                <a:solidFill>
                  <a:prstClr val="black"/>
                </a:solidFill>
                <a:latin typeface="Garamond" panose="02020404030301010803"/>
              </a:rPr>
              <a:pPr defTabSz="457200"/>
              <a:t>7</a:t>
            </a:fld>
            <a:endParaRPr lang="en-US" dirty="0">
              <a:solidFill>
                <a:prstClr val="black"/>
              </a:solidFill>
              <a:latin typeface="Garamond" panose="02020404030301010803"/>
            </a:endParaRPr>
          </a:p>
        </p:txBody>
      </p:sp>
      <p:sp>
        <p:nvSpPr>
          <p:cNvPr id="3" name="Rectangle 2"/>
          <p:cNvSpPr/>
          <p:nvPr/>
        </p:nvSpPr>
        <p:spPr>
          <a:xfrm rot="10800000" flipV="1">
            <a:off x="2098427" y="310159"/>
            <a:ext cx="8041535" cy="527539"/>
          </a:xfrm>
          <a:prstGeom prst="rect">
            <a:avLst/>
          </a:prstGeom>
          <a:solidFill>
            <a:srgbClr val="7030A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smtClean="0">
                <a:solidFill>
                  <a:prstClr val="black"/>
                </a:solidFill>
                <a:latin typeface="Times New Roman" panose="02020603050405020304" pitchFamily="18" charset="0"/>
                <a:cs typeface="Times New Roman" panose="02020603050405020304" pitchFamily="18" charset="0"/>
              </a:rPr>
              <a:t>Antenna Parameter </a:t>
            </a:r>
            <a:endParaRPr lang="en-US" sz="2400" dirty="0">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496390" y="995453"/>
            <a:ext cx="9823268" cy="369332"/>
          </a:xfrm>
          <a:prstGeom prst="rect">
            <a:avLst/>
          </a:prstGeom>
        </p:spPr>
        <p:txBody>
          <a:bodyPr wrap="square">
            <a:spAutoFit/>
          </a:bodyPr>
          <a:lstStyle/>
          <a:p>
            <a:pPr marL="285750" indent="-285750">
              <a:buFont typeface="Wingdings" panose="05000000000000000000" pitchFamily="2" charset="2"/>
              <a:buChar char="v"/>
              <a:defRPr/>
            </a:pPr>
            <a:r>
              <a:rPr lang="en-US" dirty="0" smtClean="0">
                <a:solidFill>
                  <a:srgbClr val="FF0000"/>
                </a:solidFill>
                <a:latin typeface="Times" panose="02020603050405020304" pitchFamily="18" charset="0"/>
                <a:cs typeface="Times" panose="02020603050405020304" pitchFamily="18" charset="0"/>
              </a:rPr>
              <a:t>Reflection Coefficients and VSWR: (Operating Bandwidth)</a:t>
            </a:r>
          </a:p>
        </p:txBody>
      </p:sp>
      <p:pic>
        <p:nvPicPr>
          <p:cNvPr id="5" name="Picture 4"/>
          <p:cNvPicPr>
            <a:picLocks noChangeAspect="1"/>
          </p:cNvPicPr>
          <p:nvPr/>
        </p:nvPicPr>
        <p:blipFill>
          <a:blip r:embed="rId3"/>
          <a:stretch>
            <a:fillRect/>
          </a:stretch>
        </p:blipFill>
        <p:spPr>
          <a:xfrm>
            <a:off x="523607" y="1542916"/>
            <a:ext cx="3187336" cy="2000732"/>
          </a:xfrm>
          <a:prstGeom prst="rect">
            <a:avLst/>
          </a:prstGeom>
        </p:spPr>
      </p:pic>
      <p:cxnSp>
        <p:nvCxnSpPr>
          <p:cNvPr id="8" name="Straight Connector 7"/>
          <p:cNvCxnSpPr/>
          <p:nvPr/>
        </p:nvCxnSpPr>
        <p:spPr>
          <a:xfrm flipV="1">
            <a:off x="5617029" y="2011679"/>
            <a:ext cx="2438400" cy="8708"/>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flipV="1">
            <a:off x="5617029" y="2669176"/>
            <a:ext cx="2438400" cy="8708"/>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flipV="1">
            <a:off x="8044543" y="1158238"/>
            <a:ext cx="1088571" cy="862149"/>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p:cNvCxnSpPr/>
          <p:nvPr/>
        </p:nvCxnSpPr>
        <p:spPr>
          <a:xfrm>
            <a:off x="8055429" y="2677884"/>
            <a:ext cx="1323702" cy="857795"/>
          </a:xfrm>
          <a:prstGeom prst="line">
            <a:avLst/>
          </a:prstGeom>
        </p:spPr>
        <p:style>
          <a:lnRef idx="3">
            <a:schemeClr val="accent2"/>
          </a:lnRef>
          <a:fillRef idx="0">
            <a:schemeClr val="accent2"/>
          </a:fillRef>
          <a:effectRef idx="2">
            <a:schemeClr val="accent2"/>
          </a:effectRef>
          <a:fontRef idx="minor">
            <a:schemeClr val="tx1"/>
          </a:fontRef>
        </p:style>
      </p:cxnSp>
      <p:sp>
        <p:nvSpPr>
          <p:cNvPr id="16" name="Rectangle 15"/>
          <p:cNvSpPr/>
          <p:nvPr/>
        </p:nvSpPr>
        <p:spPr>
          <a:xfrm>
            <a:off x="4615543" y="1831468"/>
            <a:ext cx="1001486" cy="1123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Source</a:t>
            </a:r>
            <a:endParaRPr lang="en-IN" dirty="0"/>
          </a:p>
        </p:txBody>
      </p:sp>
      <p:cxnSp>
        <p:nvCxnSpPr>
          <p:cNvPr id="18" name="Straight Arrow Connector 17"/>
          <p:cNvCxnSpPr/>
          <p:nvPr/>
        </p:nvCxnSpPr>
        <p:spPr>
          <a:xfrm>
            <a:off x="8020593" y="2325187"/>
            <a:ext cx="243840" cy="870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a:off x="8018417" y="2333896"/>
            <a:ext cx="26126" cy="1018903"/>
          </a:xfrm>
          <a:prstGeom prst="line">
            <a:avLst/>
          </a:prstGeom>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056812" y="2173178"/>
            <a:ext cx="1558834" cy="369332"/>
          </a:xfrm>
          <a:prstGeom prst="rect">
            <a:avLst/>
          </a:prstGeom>
          <a:noFill/>
        </p:spPr>
        <p:txBody>
          <a:bodyPr wrap="square" rtlCol="0">
            <a:spAutoFit/>
          </a:bodyPr>
          <a:lstStyle/>
          <a:p>
            <a:r>
              <a:rPr lang="en-US" dirty="0" err="1" smtClean="0"/>
              <a:t>Tx</a:t>
            </a:r>
            <a:r>
              <a:rPr lang="en-US" dirty="0" smtClean="0"/>
              <a:t>-Line</a:t>
            </a:r>
            <a:endParaRPr lang="en-IN" dirty="0"/>
          </a:p>
        </p:txBody>
      </p:sp>
      <p:sp>
        <p:nvSpPr>
          <p:cNvPr id="24" name="TextBox 23"/>
          <p:cNvSpPr txBox="1"/>
          <p:nvPr/>
        </p:nvSpPr>
        <p:spPr>
          <a:xfrm>
            <a:off x="8669380" y="2136558"/>
            <a:ext cx="1558834" cy="369332"/>
          </a:xfrm>
          <a:prstGeom prst="rect">
            <a:avLst/>
          </a:prstGeom>
          <a:noFill/>
        </p:spPr>
        <p:txBody>
          <a:bodyPr wrap="square" rtlCol="0">
            <a:spAutoFit/>
          </a:bodyPr>
          <a:lstStyle/>
          <a:p>
            <a:r>
              <a:rPr lang="en-US" dirty="0" smtClean="0"/>
              <a:t>Antenna</a:t>
            </a:r>
            <a:endParaRPr lang="en-IN" dirty="0"/>
          </a:p>
        </p:txBody>
      </p:sp>
      <p:sp>
        <p:nvSpPr>
          <p:cNvPr id="26" name="Rectangle 25"/>
          <p:cNvSpPr/>
          <p:nvPr/>
        </p:nvSpPr>
        <p:spPr>
          <a:xfrm>
            <a:off x="7395311" y="3296946"/>
            <a:ext cx="898003" cy="388696"/>
          </a:xfrm>
          <a:prstGeom prst="rect">
            <a:avLst/>
          </a:prstGeom>
        </p:spPr>
        <p:txBody>
          <a:bodyPr wrap="none">
            <a:spAutoFit/>
          </a:bodyPr>
          <a:lstStyle/>
          <a:p>
            <a:pPr indent="457200">
              <a:lnSpc>
                <a:spcPct val="107000"/>
              </a:lnSpc>
              <a:spcAft>
                <a:spcPts val="800"/>
              </a:spcAft>
              <a:tabLst>
                <a:tab pos="624840" algn="l"/>
              </a:tabLst>
            </a:pPr>
            <a:r>
              <a:rPr lang="en-IN" b="1" i="1" dirty="0">
                <a:latin typeface="Times New Roman" panose="02020603050405020304" pitchFamily="18" charset="0"/>
                <a:ea typeface="Calibri" panose="020F0502020204030204" pitchFamily="34" charset="0"/>
                <a:cs typeface="Times New Roman" panose="02020603050405020304" pitchFamily="18" charset="0"/>
              </a:rPr>
              <a:t>Z</a:t>
            </a:r>
            <a:r>
              <a:rPr lang="en-IN" b="1" i="1" baseline="-25000" dirty="0">
                <a:latin typeface="Times New Roman" panose="02020603050405020304" pitchFamily="18" charset="0"/>
                <a:ea typeface="Calibri" panose="020F0502020204030204" pitchFamily="34" charset="0"/>
                <a:cs typeface="Times New Roman" panose="02020603050405020304" pitchFamily="18" charset="0"/>
              </a:rPr>
              <a:t>A</a:t>
            </a:r>
            <a:endParaRPr lang="en-IN" sz="1400" b="1"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Rectangle 26"/>
          <p:cNvSpPr/>
          <p:nvPr/>
        </p:nvSpPr>
        <p:spPr>
          <a:xfrm>
            <a:off x="6631243" y="2198617"/>
            <a:ext cx="864339" cy="374077"/>
          </a:xfrm>
          <a:prstGeom prst="rect">
            <a:avLst/>
          </a:prstGeom>
        </p:spPr>
        <p:txBody>
          <a:bodyPr wrap="none">
            <a:spAutoFit/>
          </a:bodyPr>
          <a:lstStyle/>
          <a:p>
            <a:pPr indent="457200">
              <a:lnSpc>
                <a:spcPct val="107000"/>
              </a:lnSpc>
              <a:spcAft>
                <a:spcPts val="800"/>
              </a:spcAft>
              <a:tabLst>
                <a:tab pos="624840" algn="l"/>
              </a:tabLst>
            </a:pPr>
            <a:r>
              <a:rPr lang="en-IN" b="1" i="1" dirty="0" smtClean="0">
                <a:latin typeface="Times New Roman" panose="02020603050405020304" pitchFamily="18" charset="0"/>
                <a:ea typeface="Calibri" panose="020F0502020204030204" pitchFamily="34" charset="0"/>
                <a:cs typeface="Times New Roman" panose="02020603050405020304" pitchFamily="18" charset="0"/>
              </a:rPr>
              <a:t>Z</a:t>
            </a:r>
            <a:r>
              <a:rPr lang="en-IN" b="1" i="1" baseline="-25000" dirty="0" smtClean="0">
                <a:latin typeface="Times New Roman" panose="02020603050405020304" pitchFamily="18" charset="0"/>
                <a:ea typeface="Calibri" panose="020F0502020204030204" pitchFamily="34" charset="0"/>
                <a:cs typeface="Times New Roman" panose="02020603050405020304" pitchFamily="18" charset="0"/>
              </a:rPr>
              <a:t>0</a:t>
            </a:r>
            <a:endParaRPr lang="en-IN" sz="1400" b="1" i="1"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0" name="Straight Connector 29"/>
          <p:cNvCxnSpPr/>
          <p:nvPr/>
        </p:nvCxnSpPr>
        <p:spPr>
          <a:xfrm>
            <a:off x="383178" y="2011679"/>
            <a:ext cx="1578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1" name="Straight Connector 30"/>
          <p:cNvCxnSpPr/>
          <p:nvPr/>
        </p:nvCxnSpPr>
        <p:spPr>
          <a:xfrm>
            <a:off x="383178" y="2002969"/>
            <a:ext cx="0" cy="2690950"/>
          </a:xfrm>
          <a:prstGeom prst="line">
            <a:avLst/>
          </a:prstGeom>
        </p:spPr>
        <p:style>
          <a:lnRef idx="3">
            <a:schemeClr val="accent1"/>
          </a:lnRef>
          <a:fillRef idx="0">
            <a:schemeClr val="accent1"/>
          </a:fillRef>
          <a:effectRef idx="2">
            <a:schemeClr val="accent1"/>
          </a:effectRef>
          <a:fontRef idx="minor">
            <a:schemeClr val="tx1"/>
          </a:fontRef>
        </p:style>
      </p:cxnSp>
      <p:cxnSp>
        <p:nvCxnSpPr>
          <p:cNvPr id="32" name="Straight Arrow Connector 31"/>
          <p:cNvCxnSpPr/>
          <p:nvPr/>
        </p:nvCxnSpPr>
        <p:spPr>
          <a:xfrm>
            <a:off x="383178" y="4685209"/>
            <a:ext cx="101019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aphicFrame>
        <p:nvGraphicFramePr>
          <p:cNvPr id="33" name="Object 32"/>
          <p:cNvGraphicFramePr>
            <a:graphicFrameLocks noChangeAspect="1"/>
          </p:cNvGraphicFramePr>
          <p:nvPr>
            <p:extLst>
              <p:ext uri="{D42A27DB-BD31-4B8C-83A1-F6EECF244321}">
                <p14:modId xmlns:p14="http://schemas.microsoft.com/office/powerpoint/2010/main" val="1781608048"/>
              </p:ext>
            </p:extLst>
          </p:nvPr>
        </p:nvGraphicFramePr>
        <p:xfrm>
          <a:off x="1393371" y="4358910"/>
          <a:ext cx="3517589" cy="670017"/>
        </p:xfrm>
        <a:graphic>
          <a:graphicData uri="http://schemas.openxmlformats.org/presentationml/2006/ole">
            <mc:AlternateContent xmlns:mc="http://schemas.openxmlformats.org/markup-compatibility/2006">
              <mc:Choice xmlns:v="urn:schemas-microsoft-com:vml" Requires="v">
                <p:oleObj spid="_x0000_s1084" name="Equation" r:id="rId4" imgW="1000155" imgH="190447" progId="Equation.DSMT4">
                  <p:embed/>
                </p:oleObj>
              </mc:Choice>
              <mc:Fallback>
                <p:oleObj name="Equation" r:id="rId4" imgW="1000155" imgH="190447" progId="Equation.DSMT4">
                  <p:embed/>
                  <p:pic>
                    <p:nvPicPr>
                      <p:cNvPr id="17" name="Object 16"/>
                      <p:cNvPicPr/>
                      <p:nvPr/>
                    </p:nvPicPr>
                    <p:blipFill>
                      <a:blip r:embed="rId5"/>
                      <a:stretch>
                        <a:fillRect/>
                      </a:stretch>
                    </p:blipFill>
                    <p:spPr>
                      <a:xfrm>
                        <a:off x="1393371" y="4358910"/>
                        <a:ext cx="3517589" cy="670017"/>
                      </a:xfrm>
                      <a:prstGeom prst="rect">
                        <a:avLst/>
                      </a:prstGeom>
                    </p:spPr>
                  </p:pic>
                </p:oleObj>
              </mc:Fallback>
            </mc:AlternateContent>
          </a:graphicData>
        </a:graphic>
      </p:graphicFrame>
      <p:sp>
        <p:nvSpPr>
          <p:cNvPr id="4" name="Date Placeholder 3"/>
          <p:cNvSpPr>
            <a:spLocks noGrp="1"/>
          </p:cNvSpPr>
          <p:nvPr>
            <p:ph type="dt" sz="half" idx="10"/>
          </p:nvPr>
        </p:nvSpPr>
        <p:spPr/>
        <p:txBody>
          <a:bodyPr/>
          <a:lstStyle/>
          <a:p>
            <a:fld id="{59DF5541-22A7-4FCF-A2C9-AABC76A764F3}" type="datetime1">
              <a:rPr lang="en-IN" smtClean="0"/>
              <a:t>22-03-2025</a:t>
            </a:fld>
            <a:endParaRPr lang="en-IN"/>
          </a:p>
        </p:txBody>
      </p:sp>
    </p:spTree>
    <p:extLst>
      <p:ext uri="{BB962C8B-B14F-4D97-AF65-F5344CB8AC3E}">
        <p14:creationId xmlns:p14="http://schemas.microsoft.com/office/powerpoint/2010/main" val="14703685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457200"/>
            <a:fld id="{AD202D81-2878-4D2C-BFAF-AA7A4993CD70}" type="slidenum">
              <a:rPr lang="en-US">
                <a:solidFill>
                  <a:prstClr val="black"/>
                </a:solidFill>
                <a:latin typeface="Garamond" panose="02020404030301010803"/>
              </a:rPr>
              <a:pPr defTabSz="457200"/>
              <a:t>8</a:t>
            </a:fld>
            <a:endParaRPr lang="en-US" dirty="0">
              <a:solidFill>
                <a:prstClr val="black"/>
              </a:solidFill>
              <a:latin typeface="Garamond" panose="02020404030301010803"/>
            </a:endParaRPr>
          </a:p>
        </p:txBody>
      </p:sp>
      <p:sp>
        <p:nvSpPr>
          <p:cNvPr id="3" name="Rectangle 2"/>
          <p:cNvSpPr/>
          <p:nvPr/>
        </p:nvSpPr>
        <p:spPr>
          <a:xfrm rot="10800000" flipV="1">
            <a:off x="2098427" y="144696"/>
            <a:ext cx="8041535" cy="527539"/>
          </a:xfrm>
          <a:prstGeom prst="rect">
            <a:avLst/>
          </a:prstGeom>
          <a:solidFill>
            <a:srgbClr val="7030A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smtClean="0">
                <a:solidFill>
                  <a:prstClr val="black"/>
                </a:solidFill>
                <a:latin typeface="Times New Roman" panose="02020603050405020304" pitchFamily="18" charset="0"/>
                <a:cs typeface="Times New Roman" panose="02020603050405020304" pitchFamily="18" charset="0"/>
              </a:rPr>
              <a:t>Antenna Parameter </a:t>
            </a:r>
            <a:endParaRPr lang="en-US" sz="2400" dirty="0">
              <a:solidFill>
                <a:prstClr val="black"/>
              </a:solidFill>
              <a:latin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a:blip r:embed="rId3"/>
          <a:stretch>
            <a:fillRect/>
          </a:stretch>
        </p:blipFill>
        <p:spPr>
          <a:xfrm>
            <a:off x="1309232" y="959160"/>
            <a:ext cx="7172917" cy="2784724"/>
          </a:xfrm>
          <a:prstGeom prst="rect">
            <a:avLst/>
          </a:prstGeom>
        </p:spPr>
      </p:pic>
      <p:pic>
        <p:nvPicPr>
          <p:cNvPr id="21" name="Picture 20"/>
          <p:cNvPicPr>
            <a:picLocks noChangeAspect="1"/>
          </p:cNvPicPr>
          <p:nvPr/>
        </p:nvPicPr>
        <p:blipFill>
          <a:blip r:embed="rId4"/>
          <a:stretch>
            <a:fillRect/>
          </a:stretch>
        </p:blipFill>
        <p:spPr>
          <a:xfrm>
            <a:off x="1376723" y="3700866"/>
            <a:ext cx="7233877" cy="2805954"/>
          </a:xfrm>
          <a:prstGeom prst="rect">
            <a:avLst/>
          </a:prstGeom>
        </p:spPr>
      </p:pic>
      <p:sp>
        <p:nvSpPr>
          <p:cNvPr id="30" name="Rectangle 29"/>
          <p:cNvSpPr/>
          <p:nvPr/>
        </p:nvSpPr>
        <p:spPr>
          <a:xfrm>
            <a:off x="70425" y="2164483"/>
            <a:ext cx="919995" cy="374077"/>
          </a:xfrm>
          <a:prstGeom prst="rect">
            <a:avLst/>
          </a:prstGeom>
        </p:spPr>
        <p:txBody>
          <a:bodyPr wrap="none">
            <a:spAutoFit/>
          </a:bodyPr>
          <a:lstStyle/>
          <a:p>
            <a:pPr indent="457200">
              <a:lnSpc>
                <a:spcPct val="107000"/>
              </a:lnSpc>
              <a:spcAft>
                <a:spcPts val="800"/>
              </a:spcAft>
              <a:tabLst>
                <a:tab pos="624840" algn="l"/>
              </a:tabLst>
            </a:pPr>
            <a:r>
              <a:rPr lang="en-IN" b="1" i="1" dirty="0" smtClean="0">
                <a:latin typeface="Times New Roman" panose="02020603050405020304" pitchFamily="18" charset="0"/>
                <a:ea typeface="Calibri" panose="020F0502020204030204" pitchFamily="34" charset="0"/>
                <a:cs typeface="Times New Roman" panose="02020603050405020304" pitchFamily="18" charset="0"/>
              </a:rPr>
              <a:t>S</a:t>
            </a:r>
            <a:r>
              <a:rPr lang="en-IN" b="1" i="1" baseline="-25000" dirty="0" smtClean="0">
                <a:latin typeface="Times New Roman" panose="02020603050405020304" pitchFamily="18" charset="0"/>
                <a:ea typeface="Calibri" panose="020F0502020204030204" pitchFamily="34" charset="0"/>
                <a:cs typeface="Times New Roman" panose="02020603050405020304" pitchFamily="18" charset="0"/>
              </a:rPr>
              <a:t>11</a:t>
            </a:r>
            <a:endParaRPr lang="en-IN" sz="1400" b="1"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Rectangle 30"/>
          <p:cNvSpPr/>
          <p:nvPr/>
        </p:nvSpPr>
        <p:spPr>
          <a:xfrm>
            <a:off x="-113344" y="4916805"/>
            <a:ext cx="1287532" cy="374077"/>
          </a:xfrm>
          <a:prstGeom prst="rect">
            <a:avLst/>
          </a:prstGeom>
        </p:spPr>
        <p:txBody>
          <a:bodyPr wrap="none">
            <a:spAutoFit/>
          </a:bodyPr>
          <a:lstStyle/>
          <a:p>
            <a:pPr indent="457200">
              <a:lnSpc>
                <a:spcPct val="107000"/>
              </a:lnSpc>
              <a:spcAft>
                <a:spcPts val="800"/>
              </a:spcAft>
              <a:tabLst>
                <a:tab pos="624840" algn="l"/>
              </a:tabLst>
            </a:pPr>
            <a:r>
              <a:rPr lang="en-IN" b="1" i="1" dirty="0" smtClean="0">
                <a:latin typeface="Times New Roman" panose="02020603050405020304" pitchFamily="18" charset="0"/>
                <a:ea typeface="Calibri" panose="020F0502020204030204" pitchFamily="34" charset="0"/>
                <a:cs typeface="Times New Roman" panose="02020603050405020304" pitchFamily="18" charset="0"/>
              </a:rPr>
              <a:t>VSWR</a:t>
            </a:r>
            <a:endParaRPr lang="en-IN" sz="1400" b="1"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Right Arrow 24"/>
          <p:cNvSpPr/>
          <p:nvPr/>
        </p:nvSpPr>
        <p:spPr>
          <a:xfrm>
            <a:off x="1050795" y="2214355"/>
            <a:ext cx="246786" cy="274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ight Arrow 31"/>
          <p:cNvSpPr/>
          <p:nvPr/>
        </p:nvSpPr>
        <p:spPr>
          <a:xfrm>
            <a:off x="1185839" y="4966677"/>
            <a:ext cx="246786" cy="274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3" name="Object 32"/>
          <p:cNvGraphicFramePr>
            <a:graphicFrameLocks noChangeAspect="1"/>
          </p:cNvGraphicFramePr>
          <p:nvPr>
            <p:extLst>
              <p:ext uri="{D42A27DB-BD31-4B8C-83A1-F6EECF244321}">
                <p14:modId xmlns:p14="http://schemas.microsoft.com/office/powerpoint/2010/main" val="1160512769"/>
              </p:ext>
            </p:extLst>
          </p:nvPr>
        </p:nvGraphicFramePr>
        <p:xfrm>
          <a:off x="9323388" y="958850"/>
          <a:ext cx="1633537" cy="438150"/>
        </p:xfrm>
        <a:graphic>
          <a:graphicData uri="http://schemas.openxmlformats.org/presentationml/2006/ole">
            <mc:AlternateContent xmlns:mc="http://schemas.openxmlformats.org/markup-compatibility/2006">
              <mc:Choice xmlns:v="urn:schemas-microsoft-com:vml" Requires="v">
                <p:oleObj spid="_x0000_s2221" name="Equation" r:id="rId5" imgW="711000" imgH="190440" progId="Equation.DSMT4">
                  <p:embed/>
                </p:oleObj>
              </mc:Choice>
              <mc:Fallback>
                <p:oleObj name="Equation" r:id="rId5" imgW="711000" imgH="190440" progId="Equation.DSMT4">
                  <p:embed/>
                  <p:pic>
                    <p:nvPicPr>
                      <p:cNvPr id="33" name="Object 32"/>
                      <p:cNvPicPr/>
                      <p:nvPr/>
                    </p:nvPicPr>
                    <p:blipFill>
                      <a:blip r:embed="rId6"/>
                      <a:stretch>
                        <a:fillRect/>
                      </a:stretch>
                    </p:blipFill>
                    <p:spPr>
                      <a:xfrm>
                        <a:off x="9323388" y="958850"/>
                        <a:ext cx="1633537" cy="438150"/>
                      </a:xfrm>
                      <a:prstGeom prst="rect">
                        <a:avLst/>
                      </a:prstGeom>
                    </p:spPr>
                  </p:pic>
                </p:oleObj>
              </mc:Fallback>
            </mc:AlternateContent>
          </a:graphicData>
        </a:graphic>
      </p:graphicFrame>
      <p:sp>
        <p:nvSpPr>
          <p:cNvPr id="34" name="Down Arrow 33"/>
          <p:cNvSpPr/>
          <p:nvPr/>
        </p:nvSpPr>
        <p:spPr>
          <a:xfrm>
            <a:off x="9961437" y="1428905"/>
            <a:ext cx="314678" cy="6089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5" name="Object 34"/>
          <p:cNvGraphicFramePr>
            <a:graphicFrameLocks noChangeAspect="1"/>
          </p:cNvGraphicFramePr>
          <p:nvPr>
            <p:extLst>
              <p:ext uri="{D42A27DB-BD31-4B8C-83A1-F6EECF244321}">
                <p14:modId xmlns:p14="http://schemas.microsoft.com/office/powerpoint/2010/main" val="2302792177"/>
              </p:ext>
            </p:extLst>
          </p:nvPr>
        </p:nvGraphicFramePr>
        <p:xfrm>
          <a:off x="9504363" y="2179638"/>
          <a:ext cx="1271587" cy="414337"/>
        </p:xfrm>
        <a:graphic>
          <a:graphicData uri="http://schemas.openxmlformats.org/presentationml/2006/ole">
            <mc:AlternateContent xmlns:mc="http://schemas.openxmlformats.org/markup-compatibility/2006">
              <mc:Choice xmlns:v="urn:schemas-microsoft-com:vml" Requires="v">
                <p:oleObj spid="_x0000_s2222" name="Equation" r:id="rId7" imgW="545760" imgH="177480" progId="Equation.DSMT4">
                  <p:embed/>
                </p:oleObj>
              </mc:Choice>
              <mc:Fallback>
                <p:oleObj name="Equation" r:id="rId7" imgW="545760" imgH="177480" progId="Equation.DSMT4">
                  <p:embed/>
                  <p:pic>
                    <p:nvPicPr>
                      <p:cNvPr id="0" name=""/>
                      <p:cNvPicPr/>
                      <p:nvPr/>
                    </p:nvPicPr>
                    <p:blipFill>
                      <a:blip r:embed="rId8"/>
                      <a:stretch>
                        <a:fillRect/>
                      </a:stretch>
                    </p:blipFill>
                    <p:spPr>
                      <a:xfrm>
                        <a:off x="9504363" y="2179638"/>
                        <a:ext cx="1271587" cy="414337"/>
                      </a:xfrm>
                      <a:prstGeom prst="rect">
                        <a:avLst/>
                      </a:prstGeom>
                    </p:spPr>
                  </p:pic>
                </p:oleObj>
              </mc:Fallback>
            </mc:AlternateContent>
          </a:graphicData>
        </a:graphic>
      </p:graphicFrame>
      <p:sp>
        <p:nvSpPr>
          <p:cNvPr id="36" name="Down Arrow 35"/>
          <p:cNvSpPr/>
          <p:nvPr/>
        </p:nvSpPr>
        <p:spPr>
          <a:xfrm>
            <a:off x="9984800" y="2564718"/>
            <a:ext cx="310323" cy="6330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7" name="Object 36"/>
          <p:cNvGraphicFramePr>
            <a:graphicFrameLocks noChangeAspect="1"/>
          </p:cNvGraphicFramePr>
          <p:nvPr>
            <p:extLst>
              <p:ext uri="{D42A27DB-BD31-4B8C-83A1-F6EECF244321}">
                <p14:modId xmlns:p14="http://schemas.microsoft.com/office/powerpoint/2010/main" val="3549395372"/>
              </p:ext>
            </p:extLst>
          </p:nvPr>
        </p:nvGraphicFramePr>
        <p:xfrm>
          <a:off x="9375640" y="3221789"/>
          <a:ext cx="1706711" cy="479077"/>
        </p:xfrm>
        <a:graphic>
          <a:graphicData uri="http://schemas.openxmlformats.org/presentationml/2006/ole">
            <mc:AlternateContent xmlns:mc="http://schemas.openxmlformats.org/markup-compatibility/2006">
              <mc:Choice xmlns:v="urn:schemas-microsoft-com:vml" Requires="v">
                <p:oleObj spid="_x0000_s2223" name="Equation" r:id="rId9" imgW="723600" imgH="203040" progId="Equation.DSMT4">
                  <p:embed/>
                </p:oleObj>
              </mc:Choice>
              <mc:Fallback>
                <p:oleObj name="Equation" r:id="rId9" imgW="723600" imgH="203040" progId="Equation.DSMT4">
                  <p:embed/>
                  <p:pic>
                    <p:nvPicPr>
                      <p:cNvPr id="0" name=""/>
                      <p:cNvPicPr/>
                      <p:nvPr/>
                    </p:nvPicPr>
                    <p:blipFill>
                      <a:blip r:embed="rId10"/>
                      <a:stretch>
                        <a:fillRect/>
                      </a:stretch>
                    </p:blipFill>
                    <p:spPr>
                      <a:xfrm>
                        <a:off x="9375640" y="3221789"/>
                        <a:ext cx="1706711" cy="479077"/>
                      </a:xfrm>
                      <a:prstGeom prst="rect">
                        <a:avLst/>
                      </a:prstGeom>
                    </p:spPr>
                  </p:pic>
                </p:oleObj>
              </mc:Fallback>
            </mc:AlternateContent>
          </a:graphicData>
        </a:graphic>
      </p:graphicFrame>
      <p:sp>
        <p:nvSpPr>
          <p:cNvPr id="38" name="TextBox 37"/>
          <p:cNvSpPr txBox="1"/>
          <p:nvPr/>
        </p:nvSpPr>
        <p:spPr>
          <a:xfrm>
            <a:off x="8850316" y="4046959"/>
            <a:ext cx="3279488" cy="1200329"/>
          </a:xfrm>
          <a:prstGeom prst="rect">
            <a:avLst/>
          </a:prstGeom>
          <a:noFill/>
        </p:spPr>
        <p:txBody>
          <a:bodyPr wrap="none" rtlCol="0">
            <a:spAutoFit/>
          </a:bodyPr>
          <a:lstStyle/>
          <a:p>
            <a:r>
              <a:rPr lang="en-US" b="1" u="sng" dirty="0" smtClean="0">
                <a:solidFill>
                  <a:srgbClr val="FF0000"/>
                </a:solidFill>
                <a:latin typeface="Times" panose="02020603050405020304" pitchFamily="18" charset="0"/>
                <a:cs typeface="Times" panose="02020603050405020304" pitchFamily="18" charset="0"/>
              </a:rPr>
              <a:t>Bandwidth</a:t>
            </a:r>
          </a:p>
          <a:p>
            <a:pPr marL="285750" indent="-285750">
              <a:lnSpc>
                <a:spcPct val="150000"/>
              </a:lnSpc>
              <a:buFont typeface="Arial" panose="020B0604020202020204" pitchFamily="34" charset="0"/>
              <a:buChar char="•"/>
            </a:pPr>
            <a:r>
              <a:rPr lang="en-US" dirty="0" smtClean="0">
                <a:latin typeface="Times" panose="02020603050405020304" pitchFamily="18" charset="0"/>
                <a:cs typeface="Times" panose="02020603050405020304" pitchFamily="18" charset="0"/>
              </a:rPr>
              <a:t>-10 dB frequency range (S11).</a:t>
            </a:r>
          </a:p>
          <a:p>
            <a:pPr marL="285750" indent="-285750">
              <a:lnSpc>
                <a:spcPct val="150000"/>
              </a:lnSpc>
              <a:buFont typeface="Arial" panose="020B0604020202020204" pitchFamily="34" charset="0"/>
              <a:buChar char="•"/>
            </a:pPr>
            <a:r>
              <a:rPr lang="en-US" dirty="0" smtClean="0">
                <a:latin typeface="Times" panose="02020603050405020304" pitchFamily="18" charset="0"/>
                <a:cs typeface="Times" panose="02020603050405020304" pitchFamily="18" charset="0"/>
              </a:rPr>
              <a:t>VSWR = 2 frequency range.</a:t>
            </a:r>
            <a:endParaRPr lang="en-IN" dirty="0">
              <a:latin typeface="Times" panose="02020603050405020304" pitchFamily="18" charset="0"/>
              <a:cs typeface="Times" panose="02020603050405020304" pitchFamily="18" charset="0"/>
            </a:endParaRPr>
          </a:p>
        </p:txBody>
      </p:sp>
      <p:sp>
        <p:nvSpPr>
          <p:cNvPr id="4" name="Date Placeholder 3"/>
          <p:cNvSpPr>
            <a:spLocks noGrp="1"/>
          </p:cNvSpPr>
          <p:nvPr>
            <p:ph type="dt" sz="half" idx="10"/>
          </p:nvPr>
        </p:nvSpPr>
        <p:spPr/>
        <p:txBody>
          <a:bodyPr/>
          <a:lstStyle/>
          <a:p>
            <a:fld id="{AC18DBD2-F10F-4104-9F19-0B3122929FAD}" type="datetime1">
              <a:rPr lang="en-IN" smtClean="0"/>
              <a:t>22-03-2025</a:t>
            </a:fld>
            <a:endParaRPr lang="en-IN"/>
          </a:p>
        </p:txBody>
      </p:sp>
    </p:spTree>
    <p:extLst>
      <p:ext uri="{BB962C8B-B14F-4D97-AF65-F5344CB8AC3E}">
        <p14:creationId xmlns:p14="http://schemas.microsoft.com/office/powerpoint/2010/main" val="23616693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457200"/>
            <a:fld id="{AD202D81-2878-4D2C-BFAF-AA7A4993CD70}" type="slidenum">
              <a:rPr lang="en-US">
                <a:solidFill>
                  <a:prstClr val="black"/>
                </a:solidFill>
                <a:latin typeface="Garamond" panose="02020404030301010803"/>
              </a:rPr>
              <a:pPr defTabSz="457200"/>
              <a:t>9</a:t>
            </a:fld>
            <a:endParaRPr lang="en-US" dirty="0">
              <a:solidFill>
                <a:prstClr val="black"/>
              </a:solidFill>
              <a:latin typeface="Garamond" panose="02020404030301010803"/>
            </a:endParaRPr>
          </a:p>
        </p:txBody>
      </p:sp>
      <p:sp>
        <p:nvSpPr>
          <p:cNvPr id="3" name="Rectangle 2"/>
          <p:cNvSpPr/>
          <p:nvPr/>
        </p:nvSpPr>
        <p:spPr>
          <a:xfrm rot="10800000" flipV="1">
            <a:off x="2098427" y="310159"/>
            <a:ext cx="8041535" cy="527539"/>
          </a:xfrm>
          <a:prstGeom prst="rect">
            <a:avLst/>
          </a:prstGeom>
          <a:solidFill>
            <a:srgbClr val="7030A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smtClean="0">
                <a:solidFill>
                  <a:prstClr val="black"/>
                </a:solidFill>
                <a:latin typeface="Times New Roman" panose="02020603050405020304" pitchFamily="18" charset="0"/>
                <a:cs typeface="Times New Roman" panose="02020603050405020304" pitchFamily="18" charset="0"/>
              </a:rPr>
              <a:t>Antenna Parameter </a:t>
            </a:r>
            <a:endParaRPr lang="en-US" sz="2400" dirty="0">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496390" y="995453"/>
            <a:ext cx="9823268" cy="369332"/>
          </a:xfrm>
          <a:prstGeom prst="rect">
            <a:avLst/>
          </a:prstGeom>
        </p:spPr>
        <p:txBody>
          <a:bodyPr wrap="square">
            <a:spAutoFit/>
          </a:bodyPr>
          <a:lstStyle/>
          <a:p>
            <a:pPr marL="285750" indent="-285750">
              <a:buFont typeface="Wingdings" panose="05000000000000000000" pitchFamily="2" charset="2"/>
              <a:buChar char="v"/>
              <a:defRPr/>
            </a:pPr>
            <a:r>
              <a:rPr lang="en-US" dirty="0" smtClean="0">
                <a:solidFill>
                  <a:srgbClr val="FF0000"/>
                </a:solidFill>
                <a:latin typeface="Times" panose="02020603050405020304" pitchFamily="18" charset="0"/>
                <a:cs typeface="Times" panose="02020603050405020304" pitchFamily="18" charset="0"/>
              </a:rPr>
              <a:t>Radiation Pattern:</a:t>
            </a:r>
          </a:p>
        </p:txBody>
      </p:sp>
      <p:pic>
        <p:nvPicPr>
          <p:cNvPr id="4" name="Picture 3"/>
          <p:cNvPicPr>
            <a:picLocks noChangeAspect="1"/>
          </p:cNvPicPr>
          <p:nvPr/>
        </p:nvPicPr>
        <p:blipFill>
          <a:blip r:embed="rId2"/>
          <a:stretch>
            <a:fillRect/>
          </a:stretch>
        </p:blipFill>
        <p:spPr>
          <a:xfrm>
            <a:off x="179921" y="1591440"/>
            <a:ext cx="6704973" cy="4145972"/>
          </a:xfrm>
          <a:prstGeom prst="rect">
            <a:avLst/>
          </a:prstGeom>
        </p:spPr>
      </p:pic>
      <p:pic>
        <p:nvPicPr>
          <p:cNvPr id="7" name="Picture 6"/>
          <p:cNvPicPr>
            <a:picLocks noChangeAspect="1"/>
          </p:cNvPicPr>
          <p:nvPr/>
        </p:nvPicPr>
        <p:blipFill>
          <a:blip r:embed="rId3"/>
          <a:stretch>
            <a:fillRect/>
          </a:stretch>
        </p:blipFill>
        <p:spPr>
          <a:xfrm>
            <a:off x="7811133" y="1522539"/>
            <a:ext cx="3850797" cy="3569413"/>
          </a:xfrm>
          <a:prstGeom prst="rect">
            <a:avLst/>
          </a:prstGeom>
        </p:spPr>
      </p:pic>
      <p:sp>
        <p:nvSpPr>
          <p:cNvPr id="5" name="Date Placeholder 4"/>
          <p:cNvSpPr>
            <a:spLocks noGrp="1"/>
          </p:cNvSpPr>
          <p:nvPr>
            <p:ph type="dt" sz="half" idx="10"/>
          </p:nvPr>
        </p:nvSpPr>
        <p:spPr/>
        <p:txBody>
          <a:bodyPr/>
          <a:lstStyle/>
          <a:p>
            <a:fld id="{43A8B8BA-28AB-47E7-8C81-5EB79C5D024A}" type="datetime1">
              <a:rPr lang="en-IN" smtClean="0"/>
              <a:t>22-03-2025</a:t>
            </a:fld>
            <a:endParaRPr lang="en-IN"/>
          </a:p>
        </p:txBody>
      </p:sp>
    </p:spTree>
    <p:extLst>
      <p:ext uri="{BB962C8B-B14F-4D97-AF65-F5344CB8AC3E}">
        <p14:creationId xmlns:p14="http://schemas.microsoft.com/office/powerpoint/2010/main" val="30502080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2713</TotalTime>
  <Words>1420</Words>
  <Application>Microsoft Office PowerPoint</Application>
  <PresentationFormat>Widescreen</PresentationFormat>
  <Paragraphs>340</Paragraphs>
  <Slides>64</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5" baseType="lpstr">
      <vt:lpstr>Arial</vt:lpstr>
      <vt:lpstr>Calibri</vt:lpstr>
      <vt:lpstr>Calibri Light</vt:lpstr>
      <vt:lpstr>Cambria Math</vt:lpstr>
      <vt:lpstr>Garamond</vt:lpstr>
      <vt:lpstr>Symbol</vt:lpstr>
      <vt:lpstr>Times</vt:lpstr>
      <vt:lpstr>Times New Roman</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ANIL RAJPUT</dc:creator>
  <cp:lastModifiedBy>Asus</cp:lastModifiedBy>
  <cp:revision>149</cp:revision>
  <dcterms:created xsi:type="dcterms:W3CDTF">2024-02-23T07:08:26Z</dcterms:created>
  <dcterms:modified xsi:type="dcterms:W3CDTF">2025-03-22T16:28:08Z</dcterms:modified>
</cp:coreProperties>
</file>